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4" r:id="rId4"/>
    <p:sldId id="293" r:id="rId5"/>
    <p:sldId id="308" r:id="rId6"/>
    <p:sldId id="259" r:id="rId7"/>
    <p:sldId id="306" r:id="rId8"/>
    <p:sldId id="277" r:id="rId9"/>
    <p:sldId id="325" r:id="rId10"/>
    <p:sldId id="313" r:id="rId11"/>
    <p:sldId id="309" r:id="rId12"/>
    <p:sldId id="278" r:id="rId13"/>
    <p:sldId id="311" r:id="rId14"/>
    <p:sldId id="314" r:id="rId15"/>
    <p:sldId id="282" r:id="rId16"/>
    <p:sldId id="315" r:id="rId17"/>
    <p:sldId id="316" r:id="rId18"/>
    <p:sldId id="317" r:id="rId19"/>
    <p:sldId id="280" r:id="rId20"/>
    <p:sldId id="318" r:id="rId21"/>
    <p:sldId id="304" r:id="rId22"/>
    <p:sldId id="320" r:id="rId23"/>
    <p:sldId id="322" r:id="rId24"/>
    <p:sldId id="323" r:id="rId25"/>
    <p:sldId id="324" r:id="rId26"/>
    <p:sldId id="273" r:id="rId27"/>
  </p:sldIdLst>
  <p:sldSz cx="18288000" cy="10287000"/>
  <p:notesSz cx="10287000" cy="18288000"/>
  <p:embeddedFontLst>
    <p:embeddedFont>
      <p:font typeface="여기어때 잘난체" panose="020B0600000101010101" pitchFamily="50" charset="-127"/>
      <p:bold r:id="rId29"/>
    </p:embeddedFont>
    <p:embeddedFont>
      <p:font typeface="Arial Unicode MS" panose="020B0604020202020204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94F8"/>
    <a:srgbClr val="FF00FA"/>
    <a:srgbClr val="FFFF66"/>
    <a:srgbClr val="4318FC"/>
    <a:srgbClr val="1CD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66749" autoAdjust="0"/>
  </p:normalViewPr>
  <p:slideViewPr>
    <p:cSldViewPr>
      <p:cViewPr varScale="1">
        <p:scale>
          <a:sx n="51" d="100"/>
          <a:sy n="51" d="100"/>
        </p:scale>
        <p:origin x="1584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여기어때 잘난체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여기어때 잘난체" panose="020B0600000101010101"/>
              </a:defRPr>
            </a:lvl1pPr>
          </a:lstStyle>
          <a:p>
            <a:fld id="{8A9F654C-8789-4D2A-AC45-5D54982755A9}" type="datetimeFigureOut">
              <a:rPr lang="ko-KR" altLang="en-US" smtClean="0"/>
              <a:pPr/>
              <a:t>2021-01-29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여기어때 잘난체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여기어때 잘난체" panose="020B0600000101010101"/>
              </a:defRPr>
            </a:lvl1pPr>
          </a:lstStyle>
          <a:p>
            <a:fld id="{772D35EF-F524-4F0A-AD8D-EDC293D23C3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2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여기어때 잘난체" panose="020B0600000101010101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여기어때 잘난체" panose="020B0600000101010101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여기어때 잘난체" panose="020B0600000101010101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여기어때 잘난체" panose="020B0600000101010101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여기어때 잘난체" panose="020B0600000101010101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조</a:t>
            </a:r>
            <a:r>
              <a:rPr lang="ko-KR" altLang="en-US" baseline="0" dirty="0"/>
              <a:t> 발표를 맡게 된 이주이 교육생입니다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지금부터 </a:t>
            </a:r>
            <a:r>
              <a:rPr lang="en-US" altLang="ko-KR" baseline="0" dirty="0"/>
              <a:t>Let’s Meet </a:t>
            </a:r>
            <a:r>
              <a:rPr lang="ko-KR" altLang="en-US" baseline="0" dirty="0" err="1"/>
              <a:t>기획안</a:t>
            </a:r>
            <a:r>
              <a:rPr lang="ko-KR" altLang="en-US" baseline="0" dirty="0"/>
              <a:t> 발표를 시작하겠습니다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169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다음 중간 지점입니다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저희는 중간지점 알고리즘을 활용하여 멤버들의 출발 위치에서의 중간 지점을 찾게 도와주고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그 중간 지점 근처의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핫플레이스들을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우선적으로 추천하는 서비스를 구현 할 예정입니다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571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또한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중간지점의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핫플레이스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추천 외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각 멤버들의 지역 주변의 장소를 추천한다거나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핫플레이스가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너무 많아 선택이 힘들 때를 대비한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룰렛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서비스 등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다양한 형태로써 약속 유형에 맞는 장소를 서비스할 예정입니다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Malgun Gothic"/>
              </a:rPr>
              <a:t>.</a:t>
            </a:r>
            <a:endParaRPr lang="ko-KR" altLang="en-US" sz="2400" dirty="0" smtClean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Malgun Gothic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Malgun Gothic"/>
              </a:rPr>
              <a:t> </a:t>
            </a:r>
          </a:p>
          <a:p>
            <a:pPr lvl="0" algn="l">
              <a:lnSpc>
                <a:spcPct val="150000"/>
              </a:lnSpc>
            </a:pPr>
            <a:endParaRPr lang="en-US" altLang="ko-KR" sz="2400" dirty="0" smtClean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Malgun Gothic"/>
            </a:endParaRPr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873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장소 추천의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카카오맵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API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등을 활용해 맛집을 바로 검색할 수도 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저희는 빅데이터와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AI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를 작게나마 경험해보고자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공공데이터를 직접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파싱하고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가공하여 저희만의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핫플레이스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추천 서비스를 제공해볼 예정입니다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6600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다음은 추가적인 기능인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추억 공유 서비스입니다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요즘은 모임이 잘 끝나면 ‘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이멤버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리멤버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’ 라는 말이 돌곤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네이버 밴드와 같이 그날의 추억들을 기억할 수 있도록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약속 일정이 완료된 후에는 약속 방에 추억 공유 탭이 추가 되어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사진을 추가하고 댓글을 달 수 있는 공간을 만들어 언제든지 그때의 추억들을 확인 할 수 있도록 하는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4529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서비스 수익 모델입니다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1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수익모델은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피 모델 기반으로 광고나 수수료 등을 고려해서 다음과 같이 짜보았습니다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dirty="0" smtClean="0"/>
          </a:p>
          <a:p>
            <a:r>
              <a:rPr lang="ko-KR" altLang="en-US" baseline="0" dirty="0" smtClean="0"/>
              <a:t>예약시스템의 </a:t>
            </a:r>
            <a:r>
              <a:rPr lang="ko-KR" altLang="en-US" baseline="0" dirty="0" smtClean="0"/>
              <a:t>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확장 가능성에 포함되는 부분이지만 만약 이 서비스가 확장 된다면 예약 시스템을 도입하게 되었을 때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가게와 </a:t>
            </a:r>
            <a:r>
              <a:rPr lang="ko-KR" altLang="en-US" baseline="0" dirty="0" smtClean="0"/>
              <a:t>연동 할 수 있는 예약시스템을 구축하여 업주로부터 수수료를 예약 건당 받을 수 있는 수익을 생각하게 </a:t>
            </a:r>
            <a:r>
              <a:rPr lang="ko-KR" altLang="en-US" baseline="0" dirty="0" err="1" smtClean="0"/>
              <a:t>되었구요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기본적인 수익모델로 광고주로 부터 광고를 배너에 노출 시킴으로써 조회수당으로 수익을 낼 수 있을 것입니다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/>
          </a:p>
          <a:p>
            <a:endParaRPr lang="en-US" baseline="0" dirty="0" smtClean="0"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218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기술 스택입니다</a:t>
            </a:r>
            <a:r>
              <a:rPr lang="en-US" altLang="ko-KR" dirty="0" smtClean="0"/>
              <a:t>,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956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저희는 뷰와 스프링 그리고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MySQL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을 사용해서 개발중이구요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추가적으로 지라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깃 그리고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노션을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이용하여 해당 프로젝트의 전 과정을 담아 진행하고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dirty="0"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63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마지막으로 팀 소개 입니다</a:t>
            </a:r>
            <a:r>
              <a:rPr lang="en-US" altLang="ko-KR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48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저희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7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조 기억하시나요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?!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특이한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ppt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팀소개를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했던 조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73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바로 클릭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)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기획안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발표는 다음의 목차 순서대로 진행되겠습니다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기획 배경 및 소개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서비스 흐름과 주요기능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수익모델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기술스택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그리고 다음 특화 프로젝트를 위한 상세한 팀 소개까지 한 뒤 발표를 마치도록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(1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)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908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피피티에서부터 열정이 느껴지시죠</a:t>
            </a:r>
            <a:r>
              <a:rPr lang="en-US" altLang="ko-KR" dirty="0" smtClean="0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그럼 해당 인물들에 대해 소개 해드리도록 하겠습니다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7</a:t>
            </a:r>
            <a:r>
              <a:rPr lang="ko-KR" altLang="en-US" dirty="0" smtClean="0"/>
              <a:t>조 팀장 소개부터 시작하도록 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357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김지현 교육생입니다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자기소개를 먼저 살펴보면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친목도모형은 확실히 맞는 것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같구요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매일 다이어트 한다고 하는데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좋아하는 목록을 보면 왜 못하는지를 알 수 있습니다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하하하</a:t>
            </a:r>
            <a:endParaRPr lang="en-US" altLang="ko-KR" sz="1200" b="1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프로젝트의 경우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앱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IoT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등의 다양한 프로젝트 경험이 있으나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본인은 앱 개발 쪽을 주로 맡아서 개발 했다고 합니다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그래서 추후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특화 때에는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IoT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나 빅데이터 쪽을 제대로 해보고 싶다고 합니다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저의 코멘트를 따로 달아 보자면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저희 팀장님 열심히 프로젝트 해보자고 작업장소까지 제공해주고 항상 배려해주시는 멋진 분입니다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!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063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김해 김씨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64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대손인 김동빈 교육생입니다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컴퓨터 학부를 복수전공으로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하셨구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애플리케이션과 데이터 관련 프로젝트 등 정말 많은 프로젝트를 하셨어요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솔직함이 매력 포인트인 동빈 교육생은 거짓말을 못해요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같이 있다 보면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정말 투명한 사람이구나 하고 느낄 수 있습니다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특화 프로젝트 때에는 빅데이터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ai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iot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에 관심이 있다고 하십니다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188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다음은 이성헌 교육생입니다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화학공학도로써 직장 경력 보유자 입니다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!</a:t>
            </a:r>
          </a:p>
          <a:p>
            <a:pPr latinLnBrk="1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하나 둘 셋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!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노는게 젤 좋아 공부는 싫어요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~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 잘해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~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미쳤어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~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랄랄랄랄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랄ㄹ랄라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!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죄송합니다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..</a:t>
            </a: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공부 </a:t>
            </a:r>
            <a:r>
              <a:rPr lang="ko-KR" alt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싫어한다했는데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다 잘</a:t>
            </a:r>
            <a:r>
              <a:rPr lang="ko-KR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하는 뽀로로 같습니다</a:t>
            </a:r>
            <a:r>
              <a:rPr lang="en-US" altLang="ko-K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롤을 엄청 잘하는 사람이라고 본인이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그러구요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맨날 협곡에서 보자고 하시더라구요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JAVA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웹 프로그래밍 국비 지원 교육을 이수 하셔서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JAVA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를 조금 아신다고 합니다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!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다음 특화 프로젝트 때는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‘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빅데이터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’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분야로 하고 싶다고 하시네요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요리 잘하는 이성헌 교육생은 정도 많고 배려심도 깊어서 물어 보는 거 다 잘 알려 주는 척척박사 입니다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!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짝짝짝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423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내 이름은 이 주 이 거꾸로 해도 이 주 이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~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이주이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….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죄송합니다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</a:p>
          <a:p>
            <a:pPr latinLnBrk="1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발표자인 저입니다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올해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26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살이구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산업경영공학을 전공하였습니다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사람을 좋아하고 활발한 성격을 가지다 보니 다양한 대외활동들도 해보았는데요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이를 바탕으로 팀 단위의 단체 생활에 있어 남들에게 뒤지지않을 만큼 노하우가 많습니다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특히 기획과 프론트 개발 쪽으로 재미를 붙이고 있는데 이번 공통 프로젝트의 결과로써 능력을 입증해보고 싶습니다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특화 프로젝트 때에는 빅데이터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en-US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ai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분야의 프로젝트를 하고싶습니다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872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다음은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임호빈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교육생입니다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전자공학을 전공하셨습니다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성격면을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먼저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말씀드리자면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저와 같이 작업 한지는 얼마 안되었지만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게으르지않고 항상 해야하는 일은 책임감 있게 하는 사람이란 것을 단번에 알 수 있습니다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남들 앞에서 스포트라이트를 받는 것을 조금 어색해 하시지만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팀원들의 다이어트를 실패하게 할만큼 간식 등을 잘 챙겨주시고 배려를 많이 해주시는 분입니다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보시다시피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다양한 프로젝트 이력을 갖고 계시는데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머신러닝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임베디드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또 미국 </a:t>
            </a:r>
            <a:r>
              <a:rPr lang="ko-KR" altLang="ko-KR" sz="1200" b="1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인턴쉽까지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다양한 경험을 보유하고 계십니다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다음 특화 때는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‘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빅데이터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’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분야로 하고 싶다고 하십니다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438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저희 팀 소개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팀원 소개를 끝으로 발표를 마치도록 하겠습니다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감사합니다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01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프로젝트 기획 배경 및 소개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첫 번째로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프로젝트 기획 배경 및 소개입니다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59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(1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회 클릭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)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바쁜 현대 사회에서 각자의 시간과 장소를 고려하여 약속을 잡는 것은 수월하지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설령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약속을 잡아도 약속 장소 등을 정함에 있어 의견이 분분하게 갈릴 때가 많습니다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정말로 가고 싶은 장소가 있어서 저장해 두지 않는 이상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SNS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를 통해 다시 찾아 본다거나 이 장소가 어떤지에 대한 의견도 구해야 하는 불편하고 귀찮은 상황이 생기게 되는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(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클릭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)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이러한 약속 장소와 시간을 정하는 과정에서의 문제점과 약간의 번거로운 과정들을 한꺼번에 통합하여 처리할 수 있는 서비스를 고안하게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그리하여 저희는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여럿일 때 만나기 딱 좋은 일정을 잡아주는 ‘일정 조율’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약속한 사람과 만나기에 최적인 장소를 추천해주는 ‘장소 선정‘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그리고 이러한 약속 모임 등을 관리까지 해주는 ‘모임 관리‘ 라는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키포인트를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가지고 </a:t>
            </a:r>
          </a:p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프로젝트를 기획하게 되었습니다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3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저희 프로젝트는 우리 만나자 와 대중적인 캔 커피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레쓰비의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조합으로 이뤄진 ‘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레쓰밋’이라는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이름을 가지게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되었구요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한 마디로 설명 드리자면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사람들이 모여 약속을 정할 때 시간과 장소를 합리적으로 정할 수 있도록 추천해주는 모임 관리 모바일 웹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1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다음은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레쓰밋의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 전체적인 서비스 흐름을 한 장으로 요약한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,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주요 핵심 기능들에 한해 상세하게 설명 드리도록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D35EF-F524-4F0A-AD8D-EDC293D23C3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36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레쓰밋</a:t>
            </a:r>
            <a:r>
              <a:rPr lang="ko-KR" altLang="en-US" dirty="0"/>
              <a:t> 서비스의 전체적 흐름입니다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크게 네 </a:t>
            </a:r>
            <a:r>
              <a:rPr lang="ko-KR" altLang="en-US" dirty="0" smtClean="0"/>
              <a:t>단계로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한번클릭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약속 방 생성</a:t>
            </a:r>
            <a:r>
              <a:rPr lang="en-US" altLang="ko-KR" dirty="0"/>
              <a:t>, </a:t>
            </a:r>
            <a:r>
              <a:rPr lang="ko-KR" altLang="en-US" dirty="0"/>
              <a:t>멤버들 간 조율</a:t>
            </a:r>
            <a:r>
              <a:rPr lang="en-US" altLang="ko-KR" dirty="0"/>
              <a:t>, </a:t>
            </a:r>
            <a:r>
              <a:rPr lang="ko-KR" altLang="en-US" dirty="0" smtClean="0"/>
              <a:t>장소 추천 </a:t>
            </a:r>
            <a:r>
              <a:rPr lang="ko-KR" altLang="en-US" dirty="0"/>
              <a:t>그리고 추억 공유의 흐름인데요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약속방</a:t>
            </a:r>
            <a:r>
              <a:rPr lang="ko-KR" altLang="en-US" dirty="0" smtClean="0"/>
              <a:t> 생성의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사람들 간에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우리 만날 때 되었지</a:t>
            </a:r>
            <a:r>
              <a:rPr lang="en-US" altLang="ko-KR" dirty="0" smtClean="0"/>
              <a:t>?“ </a:t>
            </a:r>
            <a:r>
              <a:rPr lang="ko-KR" altLang="en-US" dirty="0" smtClean="0"/>
              <a:t>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약속 얘기가 나올 때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사용자는 해당 서비스를 사용하여 약속 방을 생성하고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약속 유형 등을 설정하여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약속 방을 만드는 것입니다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다음</a:t>
            </a:r>
            <a:r>
              <a:rPr lang="en-US" altLang="ko-KR" baseline="0" dirty="0"/>
              <a:t>, 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만들어진 약속 방에 </a:t>
            </a:r>
            <a:r>
              <a:rPr lang="ko-KR" altLang="en-US" baseline="0" dirty="0"/>
              <a:t>초대된 멤버들은 일정과 장소 등을 선택하여 조율할 수 있는데요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다수의 사람들이 만나는 모임 등 조율이 쉽지않을 때 해당 서비스를 활용해 모임 약속을 수월히 잡을 수 있게 되는 것입니다</a:t>
            </a:r>
            <a:r>
              <a:rPr lang="en-US" altLang="ko-KR" baseline="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멤버들이 </a:t>
            </a:r>
            <a:r>
              <a:rPr lang="ko-KR" altLang="en-US" baseline="0" dirty="0"/>
              <a:t>설정한 장소 데이터를 기반으로 각 개인별 장소와 취향 등을 고려해 모임에 어울릴만한 추천 장소 리스트를 제공해주게 되고</a:t>
            </a:r>
            <a:r>
              <a:rPr lang="en-US" altLang="ko-KR" baseline="0" dirty="0" smtClean="0"/>
              <a:t>,</a:t>
            </a:r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/>
              <a:t>약속이 끝난 후에는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그들만의 그리고 그날만의 추억을 공유할 수 </a:t>
            </a:r>
            <a:r>
              <a:rPr lang="ko-KR" altLang="en-US" baseline="0" dirty="0" smtClean="0"/>
              <a:t>있도록 </a:t>
            </a:r>
            <a:r>
              <a:rPr lang="ko-KR" altLang="en-US" baseline="0" dirty="0"/>
              <a:t>사진과 어디를 방문하였는지 기록까지 남길 수 있게 되는 것입니다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그럼 </a:t>
            </a:r>
            <a:r>
              <a:rPr lang="ko-KR" altLang="en-US" dirty="0" smtClean="0"/>
              <a:t>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이러한 서비스 흐름 속에서 핵심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기능에 대해 소개하도록 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77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먼저 일정 조율입니다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개인간의 약속은 일정 잡기가 수월할 수 있으나 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명 이상 단체인 경우에는 의견 조율하는데 어려움이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이러한 문제를 해결하고자 멤버들이 날짜들을 서로 체크하고 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가능한 날짜들을 직관적으로 보여주어</a:t>
            </a: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효율적으로 일정이 조율될 수 있도록 서비스를 제공하는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여기어때 잘난체" panose="020B0600000101010101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여기어때 잘난체" panose="020B0600000101010101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99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166F1F-CE9B-4651-A6AA-CD717754106B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6116CE-C4A3-4A05-B2D7-7C2E9A889C0F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9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68503" y="5483336"/>
            <a:ext cx="2177585" cy="79329"/>
            <a:chOff x="4268503" y="5559536"/>
            <a:chExt cx="2177585" cy="793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8503" y="5559536"/>
              <a:ext cx="2177585" cy="79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45267" y="5510875"/>
            <a:ext cx="2177585" cy="79329"/>
            <a:chOff x="11745267" y="5587075"/>
            <a:chExt cx="2177585" cy="793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5267" y="5587075"/>
              <a:ext cx="2177585" cy="79329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962400" y="3238500"/>
            <a:ext cx="1028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/>
              </a:rPr>
              <a:t>LET’S</a:t>
            </a:r>
            <a:r>
              <a:rPr lang="en-US" altLang="ko-KR" sz="12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MEET</a:t>
            </a:r>
            <a:endParaRPr lang="ko-KR" altLang="en-US" sz="12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1956" y="8167926"/>
            <a:ext cx="9122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</a:t>
            </a:r>
            <a:r>
              <a:rPr lang="ko-KR" altLang="en-US" sz="2500" b="1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안 잔다 팀</a:t>
            </a:r>
            <a:endParaRPr lang="en-US" altLang="ko-KR" sz="2500" b="1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김지현 김동빈 이성헌 이주이 </a:t>
            </a:r>
            <a:r>
              <a:rPr lang="ko-KR" altLang="en-US" sz="2500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임호빈</a:t>
            </a:r>
            <a:endParaRPr lang="ko-KR" altLang="en-US" sz="25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0" y="5291435"/>
            <a:ext cx="4800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고민없이 </a:t>
            </a:r>
            <a:r>
              <a:rPr lang="ko-KR" altLang="en-US" sz="2600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약속</a:t>
            </a:r>
            <a:r>
              <a:rPr lang="ko-KR" altLang="en-US" sz="2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잡고 싶다면</a:t>
            </a:r>
            <a:r>
              <a:rPr lang="en-US" altLang="ko-KR" sz="2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?!</a:t>
            </a:r>
            <a:endParaRPr lang="ko-KR" altLang="en-US" sz="2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3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2268200" y="3819471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중간 지점</a:t>
            </a:r>
            <a:endParaRPr lang="ko-KR" altLang="en-US" sz="4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37704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서비스 주요 기능 소개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678288" y="5162891"/>
            <a:ext cx="5791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멤버들의 위치를 종합해 중간 지점을 알려주고 중간 지점의 반경 </a:t>
            </a:r>
            <a:r>
              <a:rPr lang="en-US" altLang="ko-KR" sz="20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1km</a:t>
            </a:r>
            <a:r>
              <a:rPr lang="ko-KR" altLang="en-US" sz="20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의 주변 가게들을 추천하는 서비스를 구현할 예정입니다</a:t>
            </a:r>
            <a:r>
              <a:rPr lang="en-US" altLang="ko-KR" sz="20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</a:t>
            </a:r>
            <a:endParaRPr lang="en-US" altLang="ko-KR" sz="20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Malgun Gothic"/>
            </a:endParaRPr>
          </a:p>
        </p:txBody>
      </p:sp>
      <p:sp>
        <p:nvSpPr>
          <p:cNvPr id="8" name="AutoShape 10" descr="지도 마커 포인트 무료 아이콘 의 Simpleicon Pla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524000" y="1817448"/>
            <a:ext cx="7543800" cy="6831252"/>
            <a:chOff x="4248150" y="1672962"/>
            <a:chExt cx="8655646" cy="76853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t="8829" r="11603"/>
            <a:stretch/>
          </p:blipFill>
          <p:spPr>
            <a:xfrm>
              <a:off x="4248150" y="1672962"/>
              <a:ext cx="8655646" cy="7685350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96000" y="2704293"/>
              <a:ext cx="1295400" cy="442040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6096000" y="2704293"/>
              <a:ext cx="3046857" cy="373460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7391400" y="6384451"/>
              <a:ext cx="1751457" cy="74024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포인트가 5개인 별 23"/>
            <p:cNvSpPr/>
            <p:nvPr/>
          </p:nvSpPr>
          <p:spPr>
            <a:xfrm>
              <a:off x="7039546" y="4750879"/>
              <a:ext cx="703707" cy="685800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3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3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2192000" y="4113188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장소 추천</a:t>
            </a:r>
            <a:endParaRPr lang="ko-KR" altLang="en-US" sz="4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37704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서비스 주요 기능 소개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96600" y="5258009"/>
            <a:ext cx="533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Malgun Gothic"/>
              </a:rPr>
              <a:t>중간 지점에 가장 가까운 </a:t>
            </a:r>
            <a:r>
              <a:rPr lang="ko-KR" altLang="en-US" dirty="0" err="1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Malgun Gothic"/>
              </a:rPr>
              <a:t>핫플레이스</a:t>
            </a:r>
            <a:r>
              <a:rPr lang="ko-KR" altLang="en-US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Malgun Gothic"/>
              </a:rPr>
              <a:t> 뿐만 아니라 멤버들 각각의 지역 주변의 장소들을 임의로 추천</a:t>
            </a:r>
            <a:r>
              <a:rPr lang="en-US" altLang="ko-KR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Malgun Gothic"/>
              </a:rPr>
              <a:t> </a:t>
            </a:r>
            <a:endParaRPr lang="en-US" altLang="ko-KR" sz="3600" dirty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24000" y="1817448"/>
            <a:ext cx="7543800" cy="6831252"/>
            <a:chOff x="1524000" y="1817448"/>
            <a:chExt cx="7543800" cy="683125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t="8829" r="11603"/>
            <a:stretch/>
          </p:blipFill>
          <p:spPr>
            <a:xfrm>
              <a:off x="1524000" y="1817448"/>
              <a:ext cx="7543800" cy="6831252"/>
            </a:xfrm>
            <a:prstGeom prst="rect">
              <a:avLst/>
            </a:prstGeom>
          </p:spPr>
        </p:pic>
        <p:sp>
          <p:nvSpPr>
            <p:cNvPr id="16" name="포인트가 5개인 별 15"/>
            <p:cNvSpPr/>
            <p:nvPr/>
          </p:nvSpPr>
          <p:spPr>
            <a:xfrm>
              <a:off x="3956832" y="4686300"/>
              <a:ext cx="462768" cy="476591"/>
            </a:xfrm>
            <a:prstGeom prst="star5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2473716" y="3248195"/>
              <a:ext cx="3429000" cy="3352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따봉 - Home | Faceboo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389" y="4168695"/>
              <a:ext cx="298436" cy="298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따봉 - Home | Faceboo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7464" y="5719674"/>
              <a:ext cx="298436" cy="298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타원 20"/>
            <p:cNvSpPr/>
            <p:nvPr/>
          </p:nvSpPr>
          <p:spPr>
            <a:xfrm>
              <a:off x="3288757" y="5900870"/>
              <a:ext cx="1866900" cy="17145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2128032" y="2085206"/>
              <a:ext cx="1866900" cy="17145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4771873" y="5011642"/>
              <a:ext cx="1866900" cy="17145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2" descr="따봉 - Home | Faceboo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125" y="6935099"/>
              <a:ext cx="298436" cy="298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따봉 - Home | Faceboo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677" y="5025799"/>
              <a:ext cx="298436" cy="298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따봉 - Home | Faceboo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068" y="2709943"/>
              <a:ext cx="298436" cy="298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65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3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43" y="3664183"/>
            <a:ext cx="2501434" cy="2501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1" y="3489960"/>
            <a:ext cx="2895600" cy="2895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3808556"/>
            <a:ext cx="2577004" cy="257700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43000" y="737704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서비스 주요 기능 소개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2600" y="4473200"/>
            <a:ext cx="106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/>
              <a:t>+</a:t>
            </a:r>
            <a:endParaRPr lang="ko-KR" altLang="en-US" sz="96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1506200" y="5258030"/>
            <a:ext cx="12192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31320" y="6519513"/>
            <a:ext cx="231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Big Data</a:t>
            </a:r>
            <a:endParaRPr lang="ko-KR" altLang="en-US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13914" y="6650141"/>
            <a:ext cx="231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</a:t>
            </a:r>
            <a:endParaRPr lang="ko-KR" altLang="en-US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83188" y="6590454"/>
            <a:ext cx="284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Let’s Meet</a:t>
            </a:r>
            <a:endParaRPr lang="ko-KR" altLang="en-US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0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3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143000" y="737704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서비스 주요 기능 소개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139021" y="1423943"/>
            <a:ext cx="11091579" cy="8000546"/>
            <a:chOff x="457200" y="1302198"/>
            <a:chExt cx="11015379" cy="8246989"/>
          </a:xfrm>
        </p:grpSpPr>
        <p:grpSp>
          <p:nvGrpSpPr>
            <p:cNvPr id="30" name="그룹 29"/>
            <p:cNvGrpSpPr/>
            <p:nvPr/>
          </p:nvGrpSpPr>
          <p:grpSpPr>
            <a:xfrm>
              <a:off x="457200" y="1302198"/>
              <a:ext cx="11015379" cy="8246989"/>
              <a:chOff x="2743200" y="1297965"/>
              <a:chExt cx="11015379" cy="8246989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A6E4D60-D238-4127-BAF0-8B9B9ACE6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3200" y="1297965"/>
                <a:ext cx="6705600" cy="8246989"/>
              </a:xfrm>
              <a:prstGeom prst="rect">
                <a:avLst/>
              </a:prstGeom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9753600" y="2904933"/>
                <a:ext cx="4004979" cy="4531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0713" y="2400300"/>
              <a:ext cx="3886200" cy="6015038"/>
            </a:xfrm>
            <a:prstGeom prst="rect">
              <a:avLst/>
            </a:prstGeom>
          </p:spPr>
        </p:pic>
      </p:grpSp>
      <p:sp>
        <p:nvSpPr>
          <p:cNvPr id="27" name="직사각형 26"/>
          <p:cNvSpPr/>
          <p:nvPr/>
        </p:nvSpPr>
        <p:spPr>
          <a:xfrm>
            <a:off x="11458132" y="4192349"/>
            <a:ext cx="5334000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32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추억 공유</a:t>
            </a:r>
          </a:p>
          <a:p>
            <a:pPr lvl="0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모임 완료 후 그날의 추억들을 공유하기 위해 약속 방에 추억 공유 탭을 추가하여 사진을 올리고 댓글을 달 수 있는 기능을 추가할 예정</a:t>
            </a:r>
            <a:r>
              <a:rPr lang="en-US" altLang="ko-KR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</a:t>
            </a:r>
            <a:endParaRPr lang="en-US" altLang="ko-KR" sz="3600" dirty="0" smtClean="0">
              <a:solidFill>
                <a:srgbClr val="3F3F3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Malgun Gothic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28600" y="1457610"/>
            <a:ext cx="6705600" cy="7966879"/>
            <a:chOff x="4114800" y="1268756"/>
            <a:chExt cx="6705600" cy="8246989"/>
          </a:xfrm>
        </p:grpSpPr>
        <p:grpSp>
          <p:nvGrpSpPr>
            <p:cNvPr id="14" name="그룹 13"/>
            <p:cNvGrpSpPr/>
            <p:nvPr/>
          </p:nvGrpSpPr>
          <p:grpSpPr>
            <a:xfrm>
              <a:off x="4114800" y="1268756"/>
              <a:ext cx="6705600" cy="8246989"/>
              <a:chOff x="2743200" y="1297965"/>
              <a:chExt cx="6705600" cy="824698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A6E4D60-D238-4127-BAF0-8B9B9ACE6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3200" y="1297965"/>
                <a:ext cx="6705600" cy="8246989"/>
              </a:xfrm>
              <a:prstGeom prst="rect">
                <a:avLst/>
              </a:prstGeom>
            </p:spPr>
          </p:pic>
          <p:grpSp>
            <p:nvGrpSpPr>
              <p:cNvPr id="21" name="그룹 20"/>
              <p:cNvGrpSpPr/>
              <p:nvPr/>
            </p:nvGrpSpPr>
            <p:grpSpPr>
              <a:xfrm>
                <a:off x="4114800" y="2396780"/>
                <a:ext cx="4004979" cy="6023320"/>
                <a:chOff x="4114800" y="2396780"/>
                <a:chExt cx="4004979" cy="6023320"/>
              </a:xfrm>
            </p:grpSpPr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4800" y="2396780"/>
                  <a:ext cx="3976110" cy="6023320"/>
                </a:xfrm>
                <a:prstGeom prst="rect">
                  <a:avLst/>
                </a:prstGeom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4114800" y="3202598"/>
                  <a:ext cx="4004979" cy="45317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sharpenSoften amount="-64000"/>
                          </a14:imgEffect>
                          <a14:imgEffect>
                            <a14:brightnessContrast bright="23000" contrast="-68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4800" y="5585478"/>
                  <a:ext cx="3976110" cy="2025631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50800" dir="5400000" algn="ctr" rotWithShape="0">
                    <a:srgbClr val="000000"/>
                  </a:outerShdw>
                  <a:softEdge rad="112500"/>
                </a:effectLst>
              </p:spPr>
            </p:pic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CrisscrossEtching/>
                          </a14:imgEffect>
                          <a14:imgEffect>
                            <a14:sharpenSoften amount="-34000"/>
                          </a14:imgEffect>
                          <a14:imgEffect>
                            <a14:saturation sat="170000"/>
                          </a14:imgEffect>
                          <a14:imgEffect>
                            <a14:brightnessContrast contrast="-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5280" y="3680478"/>
                  <a:ext cx="3945630" cy="1905000"/>
                </a:xfrm>
                <a:prstGeom prst="rect">
                  <a:avLst/>
                </a:prstGeom>
                <a:ln>
                  <a:noFill/>
                </a:ln>
                <a:effectLst>
                  <a:outerShdw dist="50800" dir="5400000" algn="ctr" rotWithShape="0">
                    <a:srgbClr val="000000"/>
                  </a:outerShdw>
                  <a:softEdge rad="112500"/>
                </a:effectLst>
              </p:spPr>
            </p:pic>
            <p:sp>
              <p:nvSpPr>
                <p:cNvPr id="26" name="TextBox 25"/>
                <p:cNvSpPr txBox="1"/>
                <p:nvPr/>
              </p:nvSpPr>
              <p:spPr>
                <a:xfrm>
                  <a:off x="4457700" y="4030251"/>
                  <a:ext cx="3276600" cy="1529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 smtClean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민지 생일파티</a:t>
                  </a:r>
                  <a:endParaRPr lang="en-US" altLang="ko-KR" sz="2000" dirty="0" smtClean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  <a:p>
                  <a:endParaRPr lang="en-US" altLang="ko-KR" sz="2000" dirty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  <a:p>
                  <a:r>
                    <a:rPr lang="ko-KR" altLang="en-US" sz="1500" dirty="0" smtClean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세상에서 젤 맛있는 고기</a:t>
                  </a:r>
                  <a:endParaRPr lang="en-US" altLang="ko-KR" sz="1500" dirty="0" smtClean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  <a:p>
                  <a:r>
                    <a:rPr lang="en-US" altLang="ko-KR" sz="1500" dirty="0" smtClean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2019/ 06/ 25</a:t>
                  </a:r>
                </a:p>
                <a:p>
                  <a:endParaRPr lang="en-US" altLang="ko-KR" sz="2000" dirty="0" smtClean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4478989" y="6031303"/>
                  <a:ext cx="3276600" cy="1210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 smtClean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창업 아이템 공모전</a:t>
                  </a:r>
                  <a:r>
                    <a:rPr lang="en-US" altLang="ko-KR" sz="2000" dirty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 </a:t>
                  </a:r>
                  <a:endParaRPr lang="en-US" altLang="ko-KR" sz="2000" dirty="0" smtClean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  <a:p>
                  <a:endParaRPr lang="en-US" altLang="ko-KR" sz="1500" dirty="0" smtClean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  <a:p>
                  <a:r>
                    <a:rPr lang="en-US" altLang="ko-KR" sz="1500" dirty="0" smtClean="0">
                      <a:latin typeface="여기어때 잘난체" panose="020B0600000101010101" pitchFamily="50" charset="-127"/>
                      <a:ea typeface="여기어때 잘난체" panose="020B0600000101010101" pitchFamily="50" charset="-127"/>
                    </a:rPr>
                    <a:t>2019/ 04 / 20</a:t>
                  </a:r>
                </a:p>
                <a:p>
                  <a:endParaRPr lang="en-US" altLang="ko-KR" sz="2000" dirty="0" smtClean="0">
                    <a:latin typeface="여기어때 잘난체" panose="020B0600000101010101" pitchFamily="50" charset="-127"/>
                    <a:ea typeface="여기어때 잘난체" panose="020B0600000101010101" pitchFamily="50" charset="-127"/>
                  </a:endParaRPr>
                </a:p>
              </p:txBody>
            </p:sp>
          </p:grpSp>
        </p:grpSp>
        <p:sp>
          <p:nvSpPr>
            <p:cNvPr id="15" name="순서도: 수행의 시작/종료 14"/>
            <p:cNvSpPr/>
            <p:nvPr/>
          </p:nvSpPr>
          <p:spPr>
            <a:xfrm>
              <a:off x="6324600" y="3179924"/>
              <a:ext cx="990600" cy="370995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1580" y="3211532"/>
              <a:ext cx="743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진행</a:t>
              </a:r>
              <a:r>
                <a:rPr lang="ko-KR" altLang="en-US" sz="14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" name="순서도: 수행의 시작/종료 16"/>
            <p:cNvSpPr/>
            <p:nvPr/>
          </p:nvSpPr>
          <p:spPr>
            <a:xfrm>
              <a:off x="7651245" y="3179925"/>
              <a:ext cx="990600" cy="348154"/>
            </a:xfrm>
            <a:prstGeom prst="flowChartTerminato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43180" y="3191140"/>
              <a:ext cx="743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완료</a:t>
              </a:r>
              <a:r>
                <a:rPr lang="ko-KR" altLang="en-US" sz="1400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93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76200" y="4076700"/>
            <a:ext cx="18211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en-US" altLang="ko-KR" sz="110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88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 </a:t>
            </a:r>
            <a:r>
              <a:rPr lang="ko-KR" altLang="en-US" sz="8800" dirty="0" smtClean="0">
                <a:solidFill>
                  <a:srgbClr val="FFFF6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수익 모델</a:t>
            </a:r>
            <a:endParaRPr lang="ko-KR" altLang="en-US" sz="8800" dirty="0">
              <a:solidFill>
                <a:srgbClr val="FFFF66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1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3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5105400" y="2304966"/>
            <a:ext cx="96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수익 모델 </a:t>
            </a:r>
            <a:r>
              <a:rPr lang="en-US" altLang="ko-KR" sz="3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3P(Payer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Packaging, Pricing</a:t>
            </a:r>
            <a:r>
              <a:rPr lang="en-US" altLang="ko-KR" sz="32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737704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수익 모델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77775"/>
              </p:ext>
            </p:extLst>
          </p:nvPr>
        </p:nvGraphicFramePr>
        <p:xfrm>
          <a:off x="2545819" y="3619500"/>
          <a:ext cx="13194076" cy="4190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8519">
                  <a:extLst>
                    <a:ext uri="{9D8B030D-6E8A-4147-A177-3AD203B41FA5}">
                      <a16:colId xmlns:a16="http://schemas.microsoft.com/office/drawing/2014/main" val="644243484"/>
                    </a:ext>
                  </a:extLst>
                </a:gridCol>
                <a:gridCol w="3298519">
                  <a:extLst>
                    <a:ext uri="{9D8B030D-6E8A-4147-A177-3AD203B41FA5}">
                      <a16:colId xmlns:a16="http://schemas.microsoft.com/office/drawing/2014/main" val="445778616"/>
                    </a:ext>
                  </a:extLst>
                </a:gridCol>
                <a:gridCol w="3298519">
                  <a:extLst>
                    <a:ext uri="{9D8B030D-6E8A-4147-A177-3AD203B41FA5}">
                      <a16:colId xmlns:a16="http://schemas.microsoft.com/office/drawing/2014/main" val="744835113"/>
                    </a:ext>
                  </a:extLst>
                </a:gridCol>
                <a:gridCol w="3298519">
                  <a:extLst>
                    <a:ext uri="{9D8B030D-6E8A-4147-A177-3AD203B41FA5}">
                      <a16:colId xmlns:a16="http://schemas.microsoft.com/office/drawing/2014/main" val="1586829444"/>
                    </a:ext>
                  </a:extLst>
                </a:gridCol>
              </a:tblGrid>
              <a:tr h="1348863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bg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solidFill>
                      <a:srgbClr val="1C94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Payer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solidFill>
                      <a:srgbClr val="1C94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Packing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solidFill>
                      <a:srgbClr val="1C94F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Pricing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solidFill>
                      <a:srgbClr val="1C94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637494"/>
                  </a:ext>
                </a:extLst>
              </a:tr>
              <a:tr h="1421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aseline="0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수수료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업주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가게와의 연동을 통한 예약 시스템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예약 성사 시 예약 건당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2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천원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16789"/>
                  </a:ext>
                </a:extLst>
              </a:tr>
              <a:tr h="14210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광고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</a:t>
                      </a:r>
                      <a:r>
                        <a:rPr lang="en-US" altLang="ko-KR" sz="2800" baseline="0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배너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광고주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홈 화면 상단에 광고 및 배너 노출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1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만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CPM</a:t>
                      </a:r>
                    </a:p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(Cost</a:t>
                      </a:r>
                      <a:r>
                        <a:rPr lang="en-US" altLang="ko-KR" sz="2800" baseline="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per mile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354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34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76200" y="4076700"/>
            <a:ext cx="18211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en-US" altLang="ko-KR" sz="110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8800" dirty="0" smtClean="0">
                <a:solidFill>
                  <a:srgbClr val="FFFF6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기술 스택</a:t>
            </a:r>
            <a:endParaRPr lang="ko-KR" altLang="en-US" sz="8800" dirty="0">
              <a:solidFill>
                <a:srgbClr val="FFFF66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5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977358" y="723900"/>
            <a:ext cx="303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기술 스택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3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1" y="2115851"/>
            <a:ext cx="3175003" cy="31750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67" y="3242557"/>
            <a:ext cx="1782071" cy="19169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16" y="5611595"/>
            <a:ext cx="3373903" cy="25304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69" y="3444482"/>
            <a:ext cx="4219575" cy="1085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08" y="5059180"/>
            <a:ext cx="4503182" cy="25017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1838721"/>
            <a:ext cx="1905000" cy="1905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0" y="4816360"/>
            <a:ext cx="3695700" cy="12382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764" y="7151987"/>
            <a:ext cx="3314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76200" y="4076700"/>
            <a:ext cx="18211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</a:t>
            </a:r>
            <a:r>
              <a:rPr lang="en-US" altLang="ko-KR" sz="110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8800" dirty="0" smtClean="0">
                <a:solidFill>
                  <a:srgbClr val="FFFF66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소개</a:t>
            </a:r>
            <a:endParaRPr lang="ko-KR" altLang="en-US" sz="8800" dirty="0">
              <a:solidFill>
                <a:srgbClr val="FFFF66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22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81000" y="721044"/>
            <a:ext cx="19800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팀 소개 </a:t>
            </a:r>
            <a:endParaRPr lang="ko-KR" altLang="en-US" sz="2500" dirty="0"/>
          </a:p>
        </p:txBody>
      </p:sp>
      <p:grpSp>
        <p:nvGrpSpPr>
          <p:cNvPr id="4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3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5" name="Google Shape;2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358" y="9073658"/>
            <a:ext cx="16331000" cy="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60;p23"/>
          <p:cNvPicPr preferRelativeResize="0"/>
          <p:nvPr/>
        </p:nvPicPr>
        <p:blipFill rotWithShape="1">
          <a:blip r:embed="rId4">
            <a:alphaModFix/>
          </a:blip>
          <a:srcRect b="44243"/>
          <a:stretch/>
        </p:blipFill>
        <p:spPr>
          <a:xfrm>
            <a:off x="1821036" y="1593617"/>
            <a:ext cx="14643642" cy="716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9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2">
            <a:lumMod val="20000"/>
            <a:lumOff val="80000"/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34;p3"/>
          <p:cNvSpPr/>
          <p:nvPr/>
        </p:nvSpPr>
        <p:spPr>
          <a:xfrm>
            <a:off x="533401" y="342900"/>
            <a:ext cx="17221200" cy="960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" dir="16200000" rotWithShape="0">
              <a:srgbClr val="1C94F8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 Unicode MS" panose="020B0604020202020204" pitchFamily="50" charset="-127"/>
              <a:ea typeface="여기어때 잘난체" panose="020B0600000101010101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159" name="Google Shape;136;p3"/>
          <p:cNvSpPr/>
          <p:nvPr/>
        </p:nvSpPr>
        <p:spPr>
          <a:xfrm>
            <a:off x="7764390" y="520527"/>
            <a:ext cx="2828925" cy="563217"/>
          </a:xfrm>
          <a:prstGeom prst="roundRect">
            <a:avLst>
              <a:gd name="adj" fmla="val 50000"/>
            </a:avLst>
          </a:prstGeom>
          <a:solidFill>
            <a:srgbClr val="1C94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bg1"/>
                </a:solidFill>
                <a:ea typeface="여기어때 잘난체" panose="020B0600000101010101"/>
              </a:rPr>
              <a:t>목 차</a:t>
            </a:r>
            <a:endParaRPr sz="2000" b="1" dirty="0">
              <a:solidFill>
                <a:schemeClr val="bg1"/>
              </a:solidFill>
              <a:ea typeface="여기어때 잘난체" panose="020B0600000101010101"/>
            </a:endParaRPr>
          </a:p>
        </p:txBody>
      </p:sp>
      <p:cxnSp>
        <p:nvCxnSpPr>
          <p:cNvPr id="25" name="Google Shape;137;p3"/>
          <p:cNvCxnSpPr>
            <a:endCxn id="28" idx="0"/>
          </p:cNvCxnSpPr>
          <p:nvPr/>
        </p:nvCxnSpPr>
        <p:spPr>
          <a:xfrm flipV="1">
            <a:off x="726720" y="4780072"/>
            <a:ext cx="16864171" cy="13561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26" name="Google Shape;138;p3"/>
          <p:cNvSpPr/>
          <p:nvPr/>
        </p:nvSpPr>
        <p:spPr>
          <a:xfrm rot="5400000">
            <a:off x="549872" y="4226232"/>
            <a:ext cx="1376445" cy="1092854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03200" cap="rnd" cmpd="sng">
            <a:solidFill>
              <a:srgbClr val="1C9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 Unicode MS" panose="020B0604020202020204" pitchFamily="50" charset="-127"/>
              <a:ea typeface="여기어때 잘난체" panose="020B0600000101010101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27" name="Google Shape;154;p3"/>
          <p:cNvSpPr/>
          <p:nvPr/>
        </p:nvSpPr>
        <p:spPr>
          <a:xfrm rot="5400000">
            <a:off x="4605573" y="4247206"/>
            <a:ext cx="1376445" cy="109285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03200" cap="rnd" cmpd="sng">
            <a:solidFill>
              <a:srgbClr val="1C9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 Unicode MS" panose="020B0604020202020204" pitchFamily="50" charset="-127"/>
              <a:ea typeface="여기어때 잘난체" panose="020B0600000101010101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28" name="Google Shape;139;p3"/>
          <p:cNvSpPr/>
          <p:nvPr/>
        </p:nvSpPr>
        <p:spPr>
          <a:xfrm rot="5400000">
            <a:off x="16356241" y="4233644"/>
            <a:ext cx="1376445" cy="109285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03200" cap="rnd" cmpd="sng">
            <a:solidFill>
              <a:srgbClr val="1C9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 Unicode MS" panose="020B0604020202020204" pitchFamily="50" charset="-127"/>
              <a:ea typeface="여기어때 잘난체" panose="020B0600000101010101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30" name="Google Shape;142;p3"/>
          <p:cNvSpPr/>
          <p:nvPr/>
        </p:nvSpPr>
        <p:spPr>
          <a:xfrm>
            <a:off x="498119" y="6431226"/>
            <a:ext cx="201616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기획 배경</a:t>
            </a:r>
            <a:endParaRPr lang="en-US" altLang="ko-KR" sz="3200" dirty="0" smtClean="0">
              <a:solidFill>
                <a:srgbClr val="1C94F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 Unicode MS" panose="020B0604020202020204" pitchFamily="50" charset="-127"/>
              <a:sym typeface="Malgun Gothic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cap="none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&amp; </a:t>
            </a:r>
            <a:r>
              <a:rPr lang="ko-KR" altLang="en-US" sz="3200" b="0" i="0" u="none" strike="noStrike" cap="none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소개</a:t>
            </a:r>
            <a:endParaRPr sz="3200" b="0" i="0" u="none" strike="noStrike" cap="none" dirty="0">
              <a:solidFill>
                <a:srgbClr val="1C94F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31" name="Google Shape;139;p3"/>
          <p:cNvSpPr/>
          <p:nvPr/>
        </p:nvSpPr>
        <p:spPr>
          <a:xfrm rot="5400000">
            <a:off x="12620383" y="4226233"/>
            <a:ext cx="1376445" cy="109285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03200" cap="rnd" cmpd="sng">
            <a:solidFill>
              <a:srgbClr val="1C9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 Unicode MS" panose="020B0604020202020204" pitchFamily="50" charset="-127"/>
              <a:ea typeface="여기어때 잘난체" panose="020B0600000101010101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32" name="Google Shape;139;p3"/>
          <p:cNvSpPr/>
          <p:nvPr/>
        </p:nvSpPr>
        <p:spPr>
          <a:xfrm rot="5400000">
            <a:off x="8646554" y="4181165"/>
            <a:ext cx="1376445" cy="109285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03200" cap="rnd" cmpd="sng">
            <a:solidFill>
              <a:srgbClr val="1C9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 Unicode MS" panose="020B0604020202020204" pitchFamily="50" charset="-127"/>
              <a:ea typeface="여기어때 잘난체" panose="020B0600000101010101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34" name="Google Shape;142;p3"/>
          <p:cNvSpPr/>
          <p:nvPr/>
        </p:nvSpPr>
        <p:spPr>
          <a:xfrm>
            <a:off x="4025992" y="6467117"/>
            <a:ext cx="223151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cap="none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서비스 흐름 </a:t>
            </a:r>
            <a:r>
              <a:rPr lang="en-US" altLang="ko-KR" sz="2800" b="0" i="0" u="none" strike="noStrike" cap="none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&amp;</a:t>
            </a:r>
            <a:r>
              <a:rPr lang="en-US" altLang="ko-KR" sz="28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 </a:t>
            </a:r>
            <a:r>
              <a:rPr lang="ko-KR" altLang="en-US" sz="28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주요 기능</a:t>
            </a:r>
            <a:endParaRPr sz="2800" b="0" i="0" u="none" strike="noStrike" cap="none" dirty="0">
              <a:solidFill>
                <a:srgbClr val="1C94F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35" name="Google Shape;142;p3"/>
          <p:cNvSpPr/>
          <p:nvPr/>
        </p:nvSpPr>
        <p:spPr>
          <a:xfrm>
            <a:off x="8224662" y="6491544"/>
            <a:ext cx="186947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cap="none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서비스</a:t>
            </a:r>
            <a:endParaRPr lang="en-US" altLang="ko-KR" sz="2800" b="0" i="0" u="none" strike="noStrike" cap="none" dirty="0" smtClean="0">
              <a:solidFill>
                <a:srgbClr val="1C94F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 Unicode MS" panose="020B0604020202020204" pitchFamily="50" charset="-127"/>
              <a:sym typeface="Malgun Gothic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수익 모델</a:t>
            </a:r>
            <a:endParaRPr sz="2800" b="0" i="0" u="none" strike="noStrike" cap="none" dirty="0">
              <a:solidFill>
                <a:srgbClr val="1C94F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36" name="Google Shape;142;p3"/>
          <p:cNvSpPr/>
          <p:nvPr/>
        </p:nvSpPr>
        <p:spPr>
          <a:xfrm>
            <a:off x="12061292" y="6407688"/>
            <a:ext cx="193877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0" i="0" u="none" strike="noStrike" cap="none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기술 </a:t>
            </a:r>
            <a:r>
              <a:rPr lang="ko-KR" altLang="en-US" sz="32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스택</a:t>
            </a:r>
            <a:endParaRPr sz="3200" b="0" i="0" u="none" strike="noStrike" cap="none" dirty="0">
              <a:solidFill>
                <a:srgbClr val="1C94F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 Unicode MS" panose="020B0604020202020204" pitchFamily="50" charset="-127"/>
              <a:sym typeface="Malgun Gothic"/>
            </a:endParaRPr>
          </a:p>
        </p:txBody>
      </p:sp>
      <p:sp>
        <p:nvSpPr>
          <p:cNvPr id="37" name="Google Shape;142;p3"/>
          <p:cNvSpPr/>
          <p:nvPr/>
        </p:nvSpPr>
        <p:spPr>
          <a:xfrm>
            <a:off x="15695079" y="6473341"/>
            <a:ext cx="1981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0" i="0" u="none" strike="noStrike" cap="none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팀</a:t>
            </a:r>
            <a:r>
              <a:rPr lang="en-US" altLang="ko-KR" sz="3200" dirty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 </a:t>
            </a:r>
            <a:r>
              <a:rPr lang="ko-KR" altLang="en-US" sz="3200" b="0" i="0" u="none" strike="noStrike" cap="none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 Unicode MS" panose="020B0604020202020204" pitchFamily="50" charset="-127"/>
                <a:sym typeface="Malgun Gothic"/>
              </a:rPr>
              <a:t>소개</a:t>
            </a:r>
            <a:endParaRPr sz="3200" b="0" i="0" u="none" strike="noStrike" cap="none" dirty="0">
              <a:solidFill>
                <a:srgbClr val="1C94F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 Unicode MS" panose="020B0604020202020204" pitchFamily="50" charset="-127"/>
              <a:sym typeface="Malgun Gothic"/>
            </a:endParaRPr>
          </a:p>
        </p:txBody>
      </p:sp>
      <p:grpSp>
        <p:nvGrpSpPr>
          <p:cNvPr id="38" name="Google Shape;157;p3"/>
          <p:cNvGrpSpPr/>
          <p:nvPr/>
        </p:nvGrpSpPr>
        <p:grpSpPr>
          <a:xfrm>
            <a:off x="659085" y="5410766"/>
            <a:ext cx="1280825" cy="1023025"/>
            <a:chOff x="2381571" y="4130301"/>
            <a:chExt cx="1453949" cy="1152727"/>
          </a:xfrm>
        </p:grpSpPr>
        <p:sp>
          <p:nvSpPr>
            <p:cNvPr id="39" name="Google Shape;158;p3"/>
            <p:cNvSpPr/>
            <p:nvPr/>
          </p:nvSpPr>
          <p:spPr>
            <a:xfrm rot="19800000">
              <a:off x="2381571" y="4130301"/>
              <a:ext cx="1453949" cy="716570"/>
            </a:xfrm>
            <a:custGeom>
              <a:avLst/>
              <a:gdLst/>
              <a:ahLst/>
              <a:cxnLst/>
              <a:rect l="l" t="t" r="r" b="b"/>
              <a:pathLst>
                <a:path w="1453949" h="724895" extrusionOk="0">
                  <a:moveTo>
                    <a:pt x="1453949" y="1185"/>
                  </a:moveTo>
                  <a:lnTo>
                    <a:pt x="1453949" y="32518"/>
                  </a:lnTo>
                  <a:lnTo>
                    <a:pt x="593249" y="32518"/>
                  </a:lnTo>
                  <a:cubicBezTo>
                    <a:pt x="573265" y="32518"/>
                    <a:pt x="553754" y="34543"/>
                    <a:pt x="534910" y="38399"/>
                  </a:cubicBezTo>
                  <a:lnTo>
                    <a:pt x="531707" y="39393"/>
                  </a:lnTo>
                  <a:lnTo>
                    <a:pt x="515496" y="40524"/>
                  </a:lnTo>
                  <a:cubicBezTo>
                    <a:pt x="443938" y="59697"/>
                    <a:pt x="379695" y="106170"/>
                    <a:pt x="339727" y="175396"/>
                  </a:cubicBezTo>
                  <a:lnTo>
                    <a:pt x="22474" y="724895"/>
                  </a:lnTo>
                  <a:lnTo>
                    <a:pt x="0" y="711920"/>
                  </a:lnTo>
                  <a:lnTo>
                    <a:pt x="327852" y="144063"/>
                  </a:lnTo>
                  <a:cubicBezTo>
                    <a:pt x="377812" y="57530"/>
                    <a:pt x="465702" y="6550"/>
                    <a:pt x="558396" y="0"/>
                  </a:cubicBezTo>
                  <a:lnTo>
                    <a:pt x="603436" y="1185"/>
                  </a:lnTo>
                  <a:close/>
                </a:path>
              </a:pathLst>
            </a:custGeom>
            <a:solidFill>
              <a:srgbClr val="1C94F8"/>
            </a:solidFill>
            <a:ln>
              <a:solidFill>
                <a:srgbClr val="1C94F8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  <p:sp>
          <p:nvSpPr>
            <p:cNvPr id="40" name="Google Shape;159;p3"/>
            <p:cNvSpPr/>
            <p:nvPr/>
          </p:nvSpPr>
          <p:spPr>
            <a:xfrm>
              <a:off x="2572251" y="5096717"/>
              <a:ext cx="186311" cy="186311"/>
            </a:xfrm>
            <a:prstGeom prst="ellipse">
              <a:avLst/>
            </a:prstGeom>
            <a:solidFill>
              <a:schemeClr val="bg1"/>
            </a:solidFill>
            <a:ln w="73025" cap="flat" cmpd="sng">
              <a:solidFill>
                <a:srgbClr val="1C94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</p:grpSp>
      <p:grpSp>
        <p:nvGrpSpPr>
          <p:cNvPr id="44" name="Google Shape;157;p3"/>
          <p:cNvGrpSpPr/>
          <p:nvPr/>
        </p:nvGrpSpPr>
        <p:grpSpPr>
          <a:xfrm>
            <a:off x="4684320" y="5444092"/>
            <a:ext cx="1280825" cy="1023025"/>
            <a:chOff x="2381571" y="4130301"/>
            <a:chExt cx="1453949" cy="1152727"/>
          </a:xfrm>
        </p:grpSpPr>
        <p:sp>
          <p:nvSpPr>
            <p:cNvPr id="45" name="Google Shape;158;p3"/>
            <p:cNvSpPr/>
            <p:nvPr/>
          </p:nvSpPr>
          <p:spPr>
            <a:xfrm rot="19800000">
              <a:off x="2381571" y="4130301"/>
              <a:ext cx="1453949" cy="716570"/>
            </a:xfrm>
            <a:custGeom>
              <a:avLst/>
              <a:gdLst/>
              <a:ahLst/>
              <a:cxnLst/>
              <a:rect l="l" t="t" r="r" b="b"/>
              <a:pathLst>
                <a:path w="1453949" h="724895" extrusionOk="0">
                  <a:moveTo>
                    <a:pt x="1453949" y="1185"/>
                  </a:moveTo>
                  <a:lnTo>
                    <a:pt x="1453949" y="32518"/>
                  </a:lnTo>
                  <a:lnTo>
                    <a:pt x="593249" y="32518"/>
                  </a:lnTo>
                  <a:cubicBezTo>
                    <a:pt x="573265" y="32518"/>
                    <a:pt x="553754" y="34543"/>
                    <a:pt x="534910" y="38399"/>
                  </a:cubicBezTo>
                  <a:lnTo>
                    <a:pt x="531707" y="39393"/>
                  </a:lnTo>
                  <a:lnTo>
                    <a:pt x="515496" y="40524"/>
                  </a:lnTo>
                  <a:cubicBezTo>
                    <a:pt x="443938" y="59697"/>
                    <a:pt x="379695" y="106170"/>
                    <a:pt x="339727" y="175396"/>
                  </a:cubicBezTo>
                  <a:lnTo>
                    <a:pt x="22474" y="724895"/>
                  </a:lnTo>
                  <a:lnTo>
                    <a:pt x="0" y="711920"/>
                  </a:lnTo>
                  <a:lnTo>
                    <a:pt x="327852" y="144063"/>
                  </a:lnTo>
                  <a:cubicBezTo>
                    <a:pt x="377812" y="57530"/>
                    <a:pt x="465702" y="6550"/>
                    <a:pt x="558396" y="0"/>
                  </a:cubicBezTo>
                  <a:lnTo>
                    <a:pt x="603436" y="1185"/>
                  </a:lnTo>
                  <a:close/>
                </a:path>
              </a:pathLst>
            </a:custGeom>
            <a:solidFill>
              <a:srgbClr val="1C94F8"/>
            </a:solidFill>
            <a:ln>
              <a:solidFill>
                <a:srgbClr val="1C94F8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  <p:sp>
          <p:nvSpPr>
            <p:cNvPr id="46" name="Google Shape;159;p3"/>
            <p:cNvSpPr/>
            <p:nvPr/>
          </p:nvSpPr>
          <p:spPr>
            <a:xfrm>
              <a:off x="2572251" y="5096717"/>
              <a:ext cx="186311" cy="186311"/>
            </a:xfrm>
            <a:prstGeom prst="ellipse">
              <a:avLst/>
            </a:prstGeom>
            <a:solidFill>
              <a:schemeClr val="bg1"/>
            </a:solidFill>
            <a:ln w="73025" cap="flat" cmpd="sng">
              <a:solidFill>
                <a:srgbClr val="1C94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</p:grpSp>
      <p:grpSp>
        <p:nvGrpSpPr>
          <p:cNvPr id="47" name="Google Shape;157;p3"/>
          <p:cNvGrpSpPr/>
          <p:nvPr/>
        </p:nvGrpSpPr>
        <p:grpSpPr>
          <a:xfrm>
            <a:off x="8709963" y="5384663"/>
            <a:ext cx="1280825" cy="1023025"/>
            <a:chOff x="2381571" y="4130301"/>
            <a:chExt cx="1453949" cy="1152727"/>
          </a:xfrm>
        </p:grpSpPr>
        <p:sp>
          <p:nvSpPr>
            <p:cNvPr id="48" name="Google Shape;158;p3"/>
            <p:cNvSpPr/>
            <p:nvPr/>
          </p:nvSpPr>
          <p:spPr>
            <a:xfrm rot="19800000">
              <a:off x="2381571" y="4130301"/>
              <a:ext cx="1453949" cy="716570"/>
            </a:xfrm>
            <a:custGeom>
              <a:avLst/>
              <a:gdLst/>
              <a:ahLst/>
              <a:cxnLst/>
              <a:rect l="l" t="t" r="r" b="b"/>
              <a:pathLst>
                <a:path w="1453949" h="724895" extrusionOk="0">
                  <a:moveTo>
                    <a:pt x="1453949" y="1185"/>
                  </a:moveTo>
                  <a:lnTo>
                    <a:pt x="1453949" y="32518"/>
                  </a:lnTo>
                  <a:lnTo>
                    <a:pt x="593249" y="32518"/>
                  </a:lnTo>
                  <a:cubicBezTo>
                    <a:pt x="573265" y="32518"/>
                    <a:pt x="553754" y="34543"/>
                    <a:pt x="534910" y="38399"/>
                  </a:cubicBezTo>
                  <a:lnTo>
                    <a:pt x="531707" y="39393"/>
                  </a:lnTo>
                  <a:lnTo>
                    <a:pt x="515496" y="40524"/>
                  </a:lnTo>
                  <a:cubicBezTo>
                    <a:pt x="443938" y="59697"/>
                    <a:pt x="379695" y="106170"/>
                    <a:pt x="339727" y="175396"/>
                  </a:cubicBezTo>
                  <a:lnTo>
                    <a:pt x="22474" y="724895"/>
                  </a:lnTo>
                  <a:lnTo>
                    <a:pt x="0" y="711920"/>
                  </a:lnTo>
                  <a:lnTo>
                    <a:pt x="327852" y="144063"/>
                  </a:lnTo>
                  <a:cubicBezTo>
                    <a:pt x="377812" y="57530"/>
                    <a:pt x="465702" y="6550"/>
                    <a:pt x="558396" y="0"/>
                  </a:cubicBezTo>
                  <a:lnTo>
                    <a:pt x="603436" y="1185"/>
                  </a:lnTo>
                  <a:close/>
                </a:path>
              </a:pathLst>
            </a:custGeom>
            <a:solidFill>
              <a:srgbClr val="1C94F8"/>
            </a:solidFill>
            <a:ln>
              <a:solidFill>
                <a:srgbClr val="1C94F8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  <p:sp>
          <p:nvSpPr>
            <p:cNvPr id="49" name="Google Shape;159;p3"/>
            <p:cNvSpPr/>
            <p:nvPr/>
          </p:nvSpPr>
          <p:spPr>
            <a:xfrm>
              <a:off x="2572251" y="5096717"/>
              <a:ext cx="186311" cy="186311"/>
            </a:xfrm>
            <a:prstGeom prst="ellipse">
              <a:avLst/>
            </a:prstGeom>
            <a:solidFill>
              <a:schemeClr val="bg1"/>
            </a:solidFill>
            <a:ln w="73025" cap="flat" cmpd="sng">
              <a:solidFill>
                <a:srgbClr val="1C94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</p:grpSp>
      <p:grpSp>
        <p:nvGrpSpPr>
          <p:cNvPr id="50" name="Google Shape;157;p3"/>
          <p:cNvGrpSpPr/>
          <p:nvPr/>
        </p:nvGrpSpPr>
        <p:grpSpPr>
          <a:xfrm>
            <a:off x="12698580" y="5390678"/>
            <a:ext cx="1280825" cy="1023025"/>
            <a:chOff x="2381571" y="4130301"/>
            <a:chExt cx="1453949" cy="1152727"/>
          </a:xfrm>
        </p:grpSpPr>
        <p:sp>
          <p:nvSpPr>
            <p:cNvPr id="51" name="Google Shape;158;p3"/>
            <p:cNvSpPr/>
            <p:nvPr/>
          </p:nvSpPr>
          <p:spPr>
            <a:xfrm rot="19800000">
              <a:off x="2381571" y="4130301"/>
              <a:ext cx="1453949" cy="716570"/>
            </a:xfrm>
            <a:custGeom>
              <a:avLst/>
              <a:gdLst/>
              <a:ahLst/>
              <a:cxnLst/>
              <a:rect l="l" t="t" r="r" b="b"/>
              <a:pathLst>
                <a:path w="1453949" h="724895" extrusionOk="0">
                  <a:moveTo>
                    <a:pt x="1453949" y="1185"/>
                  </a:moveTo>
                  <a:lnTo>
                    <a:pt x="1453949" y="32518"/>
                  </a:lnTo>
                  <a:lnTo>
                    <a:pt x="593249" y="32518"/>
                  </a:lnTo>
                  <a:cubicBezTo>
                    <a:pt x="573265" y="32518"/>
                    <a:pt x="553754" y="34543"/>
                    <a:pt x="534910" y="38399"/>
                  </a:cubicBezTo>
                  <a:lnTo>
                    <a:pt x="531707" y="39393"/>
                  </a:lnTo>
                  <a:lnTo>
                    <a:pt x="515496" y="40524"/>
                  </a:lnTo>
                  <a:cubicBezTo>
                    <a:pt x="443938" y="59697"/>
                    <a:pt x="379695" y="106170"/>
                    <a:pt x="339727" y="175396"/>
                  </a:cubicBezTo>
                  <a:lnTo>
                    <a:pt x="22474" y="724895"/>
                  </a:lnTo>
                  <a:lnTo>
                    <a:pt x="0" y="711920"/>
                  </a:lnTo>
                  <a:lnTo>
                    <a:pt x="327852" y="144063"/>
                  </a:lnTo>
                  <a:cubicBezTo>
                    <a:pt x="377812" y="57530"/>
                    <a:pt x="465702" y="6550"/>
                    <a:pt x="558396" y="0"/>
                  </a:cubicBezTo>
                  <a:lnTo>
                    <a:pt x="603436" y="1185"/>
                  </a:lnTo>
                  <a:close/>
                </a:path>
              </a:pathLst>
            </a:custGeom>
            <a:solidFill>
              <a:srgbClr val="1C94F8"/>
            </a:solidFill>
            <a:ln>
              <a:solidFill>
                <a:srgbClr val="1C94F8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  <p:sp>
          <p:nvSpPr>
            <p:cNvPr id="52" name="Google Shape;159;p3"/>
            <p:cNvSpPr/>
            <p:nvPr/>
          </p:nvSpPr>
          <p:spPr>
            <a:xfrm>
              <a:off x="2572251" y="5096717"/>
              <a:ext cx="186311" cy="186311"/>
            </a:xfrm>
            <a:prstGeom prst="ellipse">
              <a:avLst/>
            </a:prstGeom>
            <a:solidFill>
              <a:schemeClr val="bg1"/>
            </a:solidFill>
            <a:ln w="73025" cap="flat" cmpd="sng">
              <a:solidFill>
                <a:srgbClr val="1C94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</p:grpSp>
      <p:grpSp>
        <p:nvGrpSpPr>
          <p:cNvPr id="53" name="Google Shape;157;p3"/>
          <p:cNvGrpSpPr/>
          <p:nvPr/>
        </p:nvGrpSpPr>
        <p:grpSpPr>
          <a:xfrm>
            <a:off x="16435641" y="5408360"/>
            <a:ext cx="1280825" cy="1023025"/>
            <a:chOff x="2381571" y="4130301"/>
            <a:chExt cx="1453949" cy="1152727"/>
          </a:xfrm>
        </p:grpSpPr>
        <p:sp>
          <p:nvSpPr>
            <p:cNvPr id="54" name="Google Shape;158;p3"/>
            <p:cNvSpPr/>
            <p:nvPr/>
          </p:nvSpPr>
          <p:spPr>
            <a:xfrm rot="19800000">
              <a:off x="2381571" y="4130301"/>
              <a:ext cx="1453949" cy="716570"/>
            </a:xfrm>
            <a:custGeom>
              <a:avLst/>
              <a:gdLst/>
              <a:ahLst/>
              <a:cxnLst/>
              <a:rect l="l" t="t" r="r" b="b"/>
              <a:pathLst>
                <a:path w="1453949" h="724895" extrusionOk="0">
                  <a:moveTo>
                    <a:pt x="1453949" y="1185"/>
                  </a:moveTo>
                  <a:lnTo>
                    <a:pt x="1453949" y="32518"/>
                  </a:lnTo>
                  <a:lnTo>
                    <a:pt x="593249" y="32518"/>
                  </a:lnTo>
                  <a:cubicBezTo>
                    <a:pt x="573265" y="32518"/>
                    <a:pt x="553754" y="34543"/>
                    <a:pt x="534910" y="38399"/>
                  </a:cubicBezTo>
                  <a:lnTo>
                    <a:pt x="531707" y="39393"/>
                  </a:lnTo>
                  <a:lnTo>
                    <a:pt x="515496" y="40524"/>
                  </a:lnTo>
                  <a:cubicBezTo>
                    <a:pt x="443938" y="59697"/>
                    <a:pt x="379695" y="106170"/>
                    <a:pt x="339727" y="175396"/>
                  </a:cubicBezTo>
                  <a:lnTo>
                    <a:pt x="22474" y="724895"/>
                  </a:lnTo>
                  <a:lnTo>
                    <a:pt x="0" y="711920"/>
                  </a:lnTo>
                  <a:lnTo>
                    <a:pt x="327852" y="144063"/>
                  </a:lnTo>
                  <a:cubicBezTo>
                    <a:pt x="377812" y="57530"/>
                    <a:pt x="465702" y="6550"/>
                    <a:pt x="558396" y="0"/>
                  </a:cubicBezTo>
                  <a:lnTo>
                    <a:pt x="603436" y="1185"/>
                  </a:lnTo>
                  <a:close/>
                </a:path>
              </a:pathLst>
            </a:custGeom>
            <a:solidFill>
              <a:srgbClr val="1C94F8"/>
            </a:solidFill>
            <a:ln>
              <a:solidFill>
                <a:srgbClr val="1C94F8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  <p:sp>
          <p:nvSpPr>
            <p:cNvPr id="55" name="Google Shape;159;p3"/>
            <p:cNvSpPr/>
            <p:nvPr/>
          </p:nvSpPr>
          <p:spPr>
            <a:xfrm>
              <a:off x="2572251" y="5096717"/>
              <a:ext cx="186311" cy="186311"/>
            </a:xfrm>
            <a:prstGeom prst="ellipse">
              <a:avLst/>
            </a:prstGeom>
            <a:solidFill>
              <a:schemeClr val="bg1"/>
            </a:solidFill>
            <a:ln w="73025" cap="flat" cmpd="sng">
              <a:solidFill>
                <a:srgbClr val="1C94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 Unicode MS" panose="020B0604020202020204" pitchFamily="50" charset="-127"/>
                <a:ea typeface="여기어때 잘난체" panose="020B0600000101010101"/>
                <a:cs typeface="Arial Unicode MS" panose="020B0604020202020204" pitchFamily="50" charset="-127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/>
      <p:bldP spid="31" grpId="0" animBg="1"/>
      <p:bldP spid="32" grpId="0" animBg="1"/>
      <p:bldP spid="34" grpId="0"/>
      <p:bldP spid="35" grpId="0"/>
      <p:bldP spid="36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81000" y="721044"/>
            <a:ext cx="19800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팀 소개 </a:t>
            </a:r>
            <a:endParaRPr lang="ko-KR" altLang="en-US" sz="2500" dirty="0"/>
          </a:p>
        </p:txBody>
      </p:sp>
      <p:grpSp>
        <p:nvGrpSpPr>
          <p:cNvPr id="4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3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5" name="Google Shape;2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358" y="9073658"/>
            <a:ext cx="16331000" cy="55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635" y="1521641"/>
            <a:ext cx="14514444" cy="73524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810000" y="7124700"/>
            <a:ext cx="533400" cy="381000"/>
          </a:xfrm>
          <a:prstGeom prst="rect">
            <a:avLst/>
          </a:prstGeom>
          <a:solidFill>
            <a:srgbClr val="FF00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 </a:t>
            </a:r>
            <a:endParaRPr lang="ko-KR" altLang="en-US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5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81000" y="721044"/>
            <a:ext cx="19800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팀 소개 </a:t>
            </a:r>
            <a:endParaRPr lang="ko-KR" alt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0" y="17145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나 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‘</a:t>
            </a:r>
            <a:r>
              <a:rPr lang="ko-KR" altLang="en-US" sz="48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김 지 현 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’ 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소개하지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.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 </a:t>
            </a:r>
            <a:endParaRPr lang="ko-KR" altLang="en-US" sz="48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14913" t="5975" r="12555" b="18805"/>
          <a:stretch/>
        </p:blipFill>
        <p:spPr>
          <a:xfrm>
            <a:off x="1160778" y="2912483"/>
            <a:ext cx="3410079" cy="34634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rcRect l="5402" t="37093" r="18923" b="37074"/>
          <a:stretch/>
        </p:blipFill>
        <p:spPr>
          <a:xfrm>
            <a:off x="1007838" y="6391901"/>
            <a:ext cx="3200400" cy="23622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t="37778" b="20000"/>
          <a:stretch/>
        </p:blipFill>
        <p:spPr>
          <a:xfrm>
            <a:off x="5933562" y="3970682"/>
            <a:ext cx="2570945" cy="206490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6365" y="6828955"/>
            <a:ext cx="3605220" cy="27039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/>
          <a:srcRect l="10000" t="25555" r="6666" b="37778"/>
          <a:stretch/>
        </p:blipFill>
        <p:spPr>
          <a:xfrm>
            <a:off x="4251125" y="2912483"/>
            <a:ext cx="3303914" cy="10902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8569" y="4719667"/>
            <a:ext cx="2154384" cy="30060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158097" y="6657418"/>
            <a:ext cx="9144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사회적 기업 아이디어 경진대회장려상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총장상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서든어택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킬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데스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경력자 및 학교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마스터장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겸임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리그오브레전드 플래티넘이 소원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영남대학교 알고리즘 대회 참가상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얼떨결에 동아리 회장해서 간 수치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3.8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찍어 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사망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타자검정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650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400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타로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남송초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최우수상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초중고 개근상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시민참여 스마트시티 아이디어 경진대회 대상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시장상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4" name="TextBox 30"/>
          <p:cNvSpPr txBox="1"/>
          <p:nvPr/>
        </p:nvSpPr>
        <p:spPr>
          <a:xfrm>
            <a:off x="9142857" y="2765459"/>
            <a:ext cx="8864700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 지 현</a:t>
            </a:r>
            <a:r>
              <a:rPr lang="en-US" altLang="ko-KR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사람</a:t>
            </a:r>
            <a:r>
              <a:rPr lang="en-US" altLang="ko-KR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en-US" altLang="ko-KR" sz="3450" b="1" spc="-225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배달의민족 도현"/>
              <a:ea typeface="배달의민족 도현"/>
            </a:endParaRPr>
          </a:p>
          <a:p>
            <a:pPr>
              <a:defRPr/>
            </a:pPr>
            <a:r>
              <a:rPr lang="ko-KR" altLang="en-US" sz="28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94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입만 열면 다이어트 </a:t>
            </a:r>
            <a:endParaRPr lang="en-US" altLang="ko-KR" sz="2800" b="1" spc="-225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94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2400" b="1" spc="-225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살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공학과</a:t>
            </a:r>
            <a:endParaRPr lang="en-US" altLang="ko-KR" sz="2400" b="1" spc="-225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MBTI : ESFJ (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친목도모형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좋음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먹는 것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자는 것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축구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쇼핑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가족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칭찬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싫음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비판 아닌 비난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손찌검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심한 거짓말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삶은 양배추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특화 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lang="ko-KR" altLang="en-US" sz="2400" b="1" spc="-225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12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9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81000" y="721044"/>
            <a:ext cx="19800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팀 소개 </a:t>
            </a:r>
            <a:endParaRPr lang="ko-KR" alt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0" y="171450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나 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‘</a:t>
            </a:r>
            <a:r>
              <a:rPr lang="ko-KR" altLang="en-US" sz="48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김 동 빈 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’ 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소개하지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.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 </a:t>
            </a:r>
            <a:endParaRPr lang="ko-KR" altLang="en-US" sz="4800" dirty="0"/>
          </a:p>
        </p:txBody>
      </p:sp>
      <p:sp>
        <p:nvSpPr>
          <p:cNvPr id="24" name="TextBox 23"/>
          <p:cNvSpPr txBox="1"/>
          <p:nvPr/>
        </p:nvSpPr>
        <p:spPr>
          <a:xfrm>
            <a:off x="9385227" y="6979610"/>
            <a:ext cx="7892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제주도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관광 어플리케이션</a:t>
            </a: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ARIMA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DNN 기반 월마트 고객 수요예측</a:t>
            </a: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기반 배추 가격 동향 예측 웹 프로젝트</a:t>
            </a: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경대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뭐먹지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어플리케이션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한국방송미디어공학회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2019년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학부생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논문 및 캡스톤디자인 경진대회 장려상</a:t>
            </a: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경북대학교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 산학프로젝트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성과발표회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우수상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5" y="3061899"/>
            <a:ext cx="3042436" cy="30424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209816"/>
            <a:ext cx="4267200" cy="336008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996593"/>
            <a:ext cx="4189002" cy="185304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7851758"/>
            <a:ext cx="2552613" cy="18055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415707" y="3314700"/>
            <a:ext cx="9144000" cy="30854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 동 빈</a:t>
            </a:r>
            <a:r>
              <a:rPr lang="en-US" altLang="ko-KR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450" b="1" u="sng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사람</a:t>
            </a:r>
            <a:r>
              <a:rPr lang="en-US" altLang="ko-KR" sz="3450" b="1" u="sng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en-US" altLang="ko-KR" sz="345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배달의민족 도현"/>
              <a:ea typeface="배달의민족 도현"/>
            </a:endParaRPr>
          </a:p>
          <a:p>
            <a:pPr>
              <a:defRPr/>
            </a:pPr>
            <a:r>
              <a:rPr lang="ko-KR" altLang="en-US" sz="28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94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김해 김씨 </a:t>
            </a:r>
            <a:r>
              <a:rPr lang="en-US" altLang="ko-KR" sz="28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94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64</a:t>
            </a:r>
            <a:r>
              <a:rPr lang="ko-KR" altLang="en-US" sz="28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94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대손 </a:t>
            </a:r>
            <a:endParaRPr lang="en-US" altLang="ko-KR" sz="28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94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살</a:t>
            </a:r>
            <a:r>
              <a:rPr lang="en-US" altLang="ko-KR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 학부 복수 전공</a:t>
            </a:r>
            <a:endParaRPr lang="en-US" altLang="ko-KR" sz="24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MBTI :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ENFJ</a:t>
            </a: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솔직함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아이디어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뱅크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특화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/>
              <a:t>빅데이터</a:t>
            </a:r>
            <a:r>
              <a:rPr lang="en-US" altLang="ko-KR" sz="2400" b="1" dirty="0"/>
              <a:t>, </a:t>
            </a:r>
            <a:r>
              <a:rPr lang="en-US" altLang="ko-KR" sz="2400" b="1" dirty="0" smtClean="0"/>
              <a:t>AI , </a:t>
            </a:r>
            <a:r>
              <a:rPr lang="en-US" altLang="ko-KR" sz="2400" b="1" dirty="0" err="1" smtClean="0"/>
              <a:t>IoT</a:t>
            </a:r>
            <a:r>
              <a:rPr lang="en-US" altLang="ko-KR" sz="2400" b="1" dirty="0" smtClean="0"/>
              <a:t>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7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02792" y="3180028"/>
            <a:ext cx="3610955" cy="243866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rcRect l="-1350" t="-1740" r="-1640" b="40"/>
          <a:stretch>
            <a:fillRect/>
          </a:stretch>
        </p:blipFill>
        <p:spPr>
          <a:xfrm>
            <a:off x="460153" y="3173369"/>
            <a:ext cx="4675908" cy="594879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117687" h="3966861">
                <a:moveTo>
                  <a:pt x="701479" y="1169271"/>
                </a:moveTo>
                <a:cubicBezTo>
                  <a:pt x="708406" y="1169271"/>
                  <a:pt x="797897" y="1170426"/>
                  <a:pt x="805402" y="1169271"/>
                </a:cubicBezTo>
                <a:cubicBezTo>
                  <a:pt x="812907" y="1168116"/>
                  <a:pt x="812907" y="1153103"/>
                  <a:pt x="814062" y="1151949"/>
                </a:cubicBezTo>
                <a:cubicBezTo>
                  <a:pt x="815217" y="1150793"/>
                  <a:pt x="821567" y="1152526"/>
                  <a:pt x="822723" y="1151949"/>
                </a:cubicBezTo>
                <a:cubicBezTo>
                  <a:pt x="823877" y="1151371"/>
                  <a:pt x="829649" y="1144442"/>
                  <a:pt x="831382" y="1143287"/>
                </a:cubicBezTo>
                <a:cubicBezTo>
                  <a:pt x="833114" y="1142132"/>
                  <a:pt x="846972" y="1135203"/>
                  <a:pt x="848705" y="1134626"/>
                </a:cubicBezTo>
                <a:cubicBezTo>
                  <a:pt x="850436" y="1134049"/>
                  <a:pt x="856209" y="1135203"/>
                  <a:pt x="857364" y="1134626"/>
                </a:cubicBezTo>
                <a:cubicBezTo>
                  <a:pt x="858518" y="1134049"/>
                  <a:pt x="864869" y="1127119"/>
                  <a:pt x="866024" y="1125965"/>
                </a:cubicBezTo>
                <a:cubicBezTo>
                  <a:pt x="867179" y="1124810"/>
                  <a:pt x="871797" y="1117303"/>
                  <a:pt x="874684" y="1117304"/>
                </a:cubicBezTo>
                <a:cubicBezTo>
                  <a:pt x="877570" y="1117303"/>
                  <a:pt x="907015" y="1119035"/>
                  <a:pt x="909325" y="1125965"/>
                </a:cubicBezTo>
                <a:cubicBezTo>
                  <a:pt x="911634" y="1132894"/>
                  <a:pt x="909902" y="1214309"/>
                  <a:pt x="909325" y="1221239"/>
                </a:cubicBezTo>
                <a:cubicBezTo>
                  <a:pt x="908747" y="1228168"/>
                  <a:pt x="901242" y="1228168"/>
                  <a:pt x="900665" y="1229900"/>
                </a:cubicBezTo>
                <a:cubicBezTo>
                  <a:pt x="900087" y="1231632"/>
                  <a:pt x="902397" y="1245490"/>
                  <a:pt x="900665" y="1247223"/>
                </a:cubicBezTo>
                <a:cubicBezTo>
                  <a:pt x="898933" y="1248955"/>
                  <a:pt x="876416" y="1254729"/>
                  <a:pt x="874684" y="1255884"/>
                </a:cubicBezTo>
                <a:cubicBezTo>
                  <a:pt x="872951" y="1257039"/>
                  <a:pt x="875261" y="1263390"/>
                  <a:pt x="874684" y="1264545"/>
                </a:cubicBezTo>
                <a:cubicBezTo>
                  <a:pt x="874106" y="1265700"/>
                  <a:pt x="867179" y="1271474"/>
                  <a:pt x="866024" y="1273206"/>
                </a:cubicBezTo>
                <a:cubicBezTo>
                  <a:pt x="864869" y="1274938"/>
                  <a:pt x="858518" y="1288219"/>
                  <a:pt x="857364" y="1290529"/>
                </a:cubicBezTo>
                <a:cubicBezTo>
                  <a:pt x="856209" y="1292839"/>
                  <a:pt x="850436" y="1306119"/>
                  <a:pt x="848705" y="1307852"/>
                </a:cubicBezTo>
                <a:cubicBezTo>
                  <a:pt x="846972" y="1309584"/>
                  <a:pt x="832536" y="1314203"/>
                  <a:pt x="831382" y="1316513"/>
                </a:cubicBezTo>
                <a:cubicBezTo>
                  <a:pt x="830227" y="1318822"/>
                  <a:pt x="832536" y="1340187"/>
                  <a:pt x="831382" y="1342497"/>
                </a:cubicBezTo>
                <a:cubicBezTo>
                  <a:pt x="830227" y="1344806"/>
                  <a:pt x="815794" y="1348271"/>
                  <a:pt x="814062" y="1351158"/>
                </a:cubicBezTo>
                <a:cubicBezTo>
                  <a:pt x="812330" y="1354045"/>
                  <a:pt x="805979" y="1382338"/>
                  <a:pt x="805402" y="1385803"/>
                </a:cubicBezTo>
                <a:cubicBezTo>
                  <a:pt x="804825" y="1389267"/>
                  <a:pt x="805979" y="1400816"/>
                  <a:pt x="805402" y="1403126"/>
                </a:cubicBezTo>
                <a:cubicBezTo>
                  <a:pt x="804825" y="1405435"/>
                  <a:pt x="797319" y="1418138"/>
                  <a:pt x="796742" y="1420448"/>
                </a:cubicBezTo>
                <a:cubicBezTo>
                  <a:pt x="796164" y="1422758"/>
                  <a:pt x="797319" y="1436038"/>
                  <a:pt x="796742" y="1437771"/>
                </a:cubicBezTo>
                <a:cubicBezTo>
                  <a:pt x="796164" y="1439503"/>
                  <a:pt x="789814" y="1444699"/>
                  <a:pt x="788082" y="1446432"/>
                </a:cubicBezTo>
                <a:cubicBezTo>
                  <a:pt x="786349" y="1448164"/>
                  <a:pt x="772493" y="1461444"/>
                  <a:pt x="770762" y="1463754"/>
                </a:cubicBezTo>
                <a:cubicBezTo>
                  <a:pt x="769029" y="1466064"/>
                  <a:pt x="763255" y="1479345"/>
                  <a:pt x="762101" y="1481077"/>
                </a:cubicBezTo>
                <a:cubicBezTo>
                  <a:pt x="760946" y="1482809"/>
                  <a:pt x="754596" y="1488583"/>
                  <a:pt x="753442" y="1489738"/>
                </a:cubicBezTo>
                <a:cubicBezTo>
                  <a:pt x="752286" y="1490893"/>
                  <a:pt x="745358" y="1497822"/>
                  <a:pt x="744781" y="1498400"/>
                </a:cubicBezTo>
                <a:lnTo>
                  <a:pt x="536935" y="2459800"/>
                </a:lnTo>
                <a:lnTo>
                  <a:pt x="1004588" y="2710977"/>
                </a:lnTo>
                <a:lnTo>
                  <a:pt x="840043" y="3914894"/>
                </a:lnTo>
                <a:lnTo>
                  <a:pt x="2017837" y="3966861"/>
                </a:lnTo>
                <a:lnTo>
                  <a:pt x="2191042" y="1316513"/>
                </a:lnTo>
                <a:cubicBezTo>
                  <a:pt x="2192196" y="1315935"/>
                  <a:pt x="2207207" y="1308429"/>
                  <a:pt x="2208362" y="1307852"/>
                </a:cubicBezTo>
                <a:lnTo>
                  <a:pt x="3117687" y="1507061"/>
                </a:lnTo>
                <a:cubicBezTo>
                  <a:pt x="3117686" y="1506483"/>
                  <a:pt x="3117686" y="1498977"/>
                  <a:pt x="3117687" y="1498400"/>
                </a:cubicBezTo>
                <a:lnTo>
                  <a:pt x="3065726" y="952739"/>
                </a:lnTo>
                <a:lnTo>
                  <a:pt x="1809991" y="528337"/>
                </a:lnTo>
                <a:lnTo>
                  <a:pt x="1844632" y="138580"/>
                </a:lnTo>
                <a:cubicBezTo>
                  <a:pt x="1844054" y="138579"/>
                  <a:pt x="1836549" y="138579"/>
                  <a:pt x="1835972" y="138580"/>
                </a:cubicBezTo>
                <a:lnTo>
                  <a:pt x="1506882" y="0"/>
                </a:lnTo>
                <a:lnTo>
                  <a:pt x="1255735" y="225193"/>
                </a:lnTo>
                <a:lnTo>
                  <a:pt x="1472241" y="571643"/>
                </a:lnTo>
                <a:lnTo>
                  <a:pt x="892005" y="623611"/>
                </a:lnTo>
                <a:lnTo>
                  <a:pt x="788082" y="675579"/>
                </a:lnTo>
                <a:lnTo>
                  <a:pt x="389711" y="762191"/>
                </a:lnTo>
                <a:lnTo>
                  <a:pt x="216506" y="710224"/>
                </a:lnTo>
                <a:lnTo>
                  <a:pt x="86603" y="736208"/>
                </a:lnTo>
                <a:lnTo>
                  <a:pt x="8660" y="744869"/>
                </a:lnTo>
                <a:lnTo>
                  <a:pt x="0" y="1030691"/>
                </a:lnTo>
                <a:lnTo>
                  <a:pt x="69281" y="1065336"/>
                </a:lnTo>
                <a:cubicBezTo>
                  <a:pt x="72168" y="1065336"/>
                  <a:pt x="109696" y="1065336"/>
                  <a:pt x="112583" y="1065336"/>
                </a:cubicBezTo>
                <a:lnTo>
                  <a:pt x="251147" y="1082658"/>
                </a:lnTo>
                <a:lnTo>
                  <a:pt x="779422" y="1169271"/>
                </a:lnTo>
                <a:lnTo>
                  <a:pt x="701479" y="1169271"/>
                </a:lnTo>
                <a:close/>
              </a:path>
            </a:pathLst>
          </a:custGeom>
        </p:spPr>
      </p:pic>
      <p:sp>
        <p:nvSpPr>
          <p:cNvPr id="24" name="TextBox 23"/>
          <p:cNvSpPr txBox="1"/>
          <p:nvPr/>
        </p:nvSpPr>
        <p:spPr>
          <a:xfrm>
            <a:off x="9464040" y="5611069"/>
            <a:ext cx="7010400" cy="4762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자동화 프로젝트</a:t>
            </a:r>
          </a:p>
          <a:p>
            <a:pPr lvl="0">
              <a:defRPr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황산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개선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웹 프로그래밍 국비지원 과정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이수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LS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회장님 옆에서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밥먹음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롤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시즌 빠른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플레티넘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달성</a:t>
            </a:r>
          </a:p>
          <a:p>
            <a:pPr lvl="0">
              <a:defRPr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살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IQ 150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달성 후 꾸준히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우하향중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와룡고등학교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스타크래프트 대회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</a:p>
          <a:p>
            <a:pPr lvl="0">
              <a:defRPr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양식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조리 기능사 실기 불합격</a:t>
            </a:r>
          </a:p>
          <a:p>
            <a:pPr lvl="0">
              <a:defRPr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운전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무사고</a:t>
            </a:r>
          </a:p>
          <a:p>
            <a:pPr lvl="0">
              <a:defRPr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나쁘지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않은 워드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엑셀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 능력</a:t>
            </a:r>
          </a:p>
          <a:p>
            <a:pPr lvl="0">
              <a:defRPr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전분야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넓고 얕은 지식 보유중</a:t>
            </a:r>
            <a:endParaRPr lang="en-US" altLang="ko-KR" sz="24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2000" dirty="0">
              <a:latin typeface="여기어때 잘난체"/>
              <a:ea typeface="여기어때 잘난체"/>
            </a:endParaRPr>
          </a:p>
          <a:p>
            <a:pPr lvl="0">
              <a:defRPr/>
            </a:pPr>
            <a:endParaRPr lang="en-US" altLang="ko-KR" sz="1950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rcRect l="14910" t="25100" r="27530" b="20420"/>
          <a:stretch>
            <a:fillRect/>
          </a:stretch>
        </p:blipFill>
        <p:spPr>
          <a:xfrm>
            <a:off x="3642780" y="6537100"/>
            <a:ext cx="4360044" cy="2321355"/>
          </a:xfrm>
          <a:prstGeom prst="rect">
            <a:avLst/>
          </a:prstGeom>
        </p:spPr>
      </p:pic>
      <p:cxnSp>
        <p:nvCxnSpPr>
          <p:cNvPr id="67" name="직선 화살표 연결선 66"/>
          <p:cNvCxnSpPr/>
          <p:nvPr/>
        </p:nvCxnSpPr>
        <p:spPr>
          <a:xfrm flipH="1" flipV="1">
            <a:off x="4998901" y="6321350"/>
            <a:ext cx="76376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363382" y="5650598"/>
            <a:ext cx="1008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/>
              <a:t>LS </a:t>
            </a:r>
            <a:endParaRPr lang="ko-KR" altLang="en-US" b="1" dirty="0"/>
          </a:p>
          <a:p>
            <a:pPr>
              <a:defRPr/>
            </a:pPr>
            <a:r>
              <a:rPr lang="ko-KR" altLang="en-US" b="1" dirty="0"/>
              <a:t>회장님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8034" y="145587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나 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‘</a:t>
            </a:r>
            <a:r>
              <a:rPr lang="ko-KR" altLang="en-US" sz="48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이 성 헌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’ 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소개하지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.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 </a:t>
            </a:r>
            <a:endParaRPr lang="ko-KR" altLang="en-US" sz="4800" dirty="0"/>
          </a:p>
        </p:txBody>
      </p:sp>
      <p:grpSp>
        <p:nvGrpSpPr>
          <p:cNvPr id="25" name="그룹 1009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26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81000" y="721044"/>
            <a:ext cx="19800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팀 소개 </a:t>
            </a:r>
            <a:endParaRPr lang="ko-KR" altLang="en-US" sz="2500" dirty="0"/>
          </a:p>
        </p:txBody>
      </p:sp>
      <p:sp>
        <p:nvSpPr>
          <p:cNvPr id="32" name="직사각형 31"/>
          <p:cNvSpPr/>
          <p:nvPr/>
        </p:nvSpPr>
        <p:spPr>
          <a:xfrm>
            <a:off x="9494520" y="2871839"/>
            <a:ext cx="9144000" cy="24391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성 헌</a:t>
            </a:r>
            <a:r>
              <a:rPr lang="en-US" altLang="ko-KR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450" b="1" u="sng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사람</a:t>
            </a:r>
            <a:r>
              <a:rPr lang="en-US" altLang="ko-KR" sz="3450" b="1" u="sng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en-US" altLang="ko-KR" sz="345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배달의민족 도현"/>
              <a:ea typeface="배달의민족 도현"/>
            </a:endParaRPr>
          </a:p>
          <a:p>
            <a:pPr>
              <a:defRPr/>
            </a:pPr>
            <a:r>
              <a:rPr lang="ko-KR" altLang="en-US" sz="2800" b="1" spc="-225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94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입열구</a:t>
            </a:r>
            <a:r>
              <a:rPr lang="ko-KR" altLang="en-US" sz="28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94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전문가</a:t>
            </a:r>
            <a:endParaRPr lang="en-US" altLang="ko-KR" sz="28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94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살</a:t>
            </a:r>
            <a:r>
              <a:rPr lang="en-US" altLang="ko-KR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화학공학과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ESFJ ,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노는 거 좋아 공부하는 거 싫어 뽀로로야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defRPr/>
            </a:pP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특화 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lang="en-US" altLang="ko-KR" sz="2400" b="1" spc="-225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88034" y="145587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나 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‘</a:t>
            </a:r>
            <a:r>
              <a:rPr lang="ko-KR" altLang="en-US" sz="48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이 주 이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’ 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소개하지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.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 </a:t>
            </a:r>
            <a:endParaRPr lang="ko-KR" altLang="en-US" sz="4800" dirty="0"/>
          </a:p>
        </p:txBody>
      </p:sp>
      <p:grpSp>
        <p:nvGrpSpPr>
          <p:cNvPr id="25" name="그룹 1009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26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81000" y="721044"/>
            <a:ext cx="19800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팀 소개 </a:t>
            </a:r>
            <a:endParaRPr lang="ko-KR" altLang="en-US" sz="2500" dirty="0"/>
          </a:p>
        </p:txBody>
      </p:sp>
      <p:sp>
        <p:nvSpPr>
          <p:cNvPr id="21" name="직사각형 20"/>
          <p:cNvSpPr/>
          <p:nvPr/>
        </p:nvSpPr>
        <p:spPr>
          <a:xfrm>
            <a:off x="9779000" y="4914900"/>
            <a:ext cx="5410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(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Arena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</a:p>
          <a:p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 논문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삼성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SW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비전공자 특별 교육과정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 2회 창업 아이디어 장려상</a:t>
            </a: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학생회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홍보 차장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K-RC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신입생 조교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water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서포터즈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홍보담당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PAS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태평양 아시아협회 해외봉사</a:t>
            </a: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동아리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부회장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하나투어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스폰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캐나다 교환학생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중고등 육상부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방송부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출신 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753600" y="2705100"/>
            <a:ext cx="9144000" cy="28084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주 이</a:t>
            </a:r>
            <a:r>
              <a:rPr lang="en-US" altLang="ko-KR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450" b="1" u="sng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사람</a:t>
            </a:r>
            <a:r>
              <a:rPr lang="en-US" altLang="ko-KR" sz="3450" b="1" u="sng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en-US" altLang="ko-KR" sz="345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배달의민족 도현"/>
              <a:ea typeface="배달의민족 도현"/>
            </a:endParaRPr>
          </a:p>
          <a:p>
            <a:pPr>
              <a:defRPr/>
            </a:pPr>
            <a:r>
              <a:rPr lang="ko-KR" altLang="en-US" sz="28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94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거꾸로 해도 이주이</a:t>
            </a:r>
            <a:endParaRPr lang="en-US" altLang="ko-KR" sz="28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94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살</a:t>
            </a:r>
            <a:r>
              <a:rPr lang="en-US" altLang="ko-KR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산업경영공학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ENFJ ,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 좋아하고 활발합니다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요리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 좋아합니다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달리기 잘함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특화 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AI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644" y="3543300"/>
            <a:ext cx="4469911" cy="29754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1890148" y="6221029"/>
            <a:ext cx="3245833" cy="324583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58" y="2848979"/>
            <a:ext cx="3409353" cy="3359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77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88034" y="145587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나 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‘</a:t>
            </a:r>
            <a:r>
              <a:rPr lang="ko-KR" altLang="en-US" sz="48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임 호 빈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’ 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소개하지</a:t>
            </a:r>
            <a:r>
              <a:rPr lang="en-US" altLang="ko-KR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.</a:t>
            </a:r>
            <a:r>
              <a:rPr lang="ko-KR" altLang="en-US" sz="4800" dirty="0" smtClean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 </a:t>
            </a:r>
            <a:endParaRPr lang="ko-KR" altLang="en-US" sz="4800" dirty="0"/>
          </a:p>
        </p:txBody>
      </p:sp>
      <p:grpSp>
        <p:nvGrpSpPr>
          <p:cNvPr id="25" name="그룹 1009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26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81000" y="721044"/>
            <a:ext cx="19800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sym typeface="Malgun Gothic"/>
              </a:rPr>
              <a:t>팀 소개 </a:t>
            </a:r>
            <a:endParaRPr lang="ko-KR" altLang="en-US" sz="2500" dirty="0"/>
          </a:p>
        </p:txBody>
      </p:sp>
      <p:sp>
        <p:nvSpPr>
          <p:cNvPr id="11" name="직사각형 10"/>
          <p:cNvSpPr/>
          <p:nvPr/>
        </p:nvSpPr>
        <p:spPr>
          <a:xfrm>
            <a:off x="9601200" y="2980267"/>
            <a:ext cx="9144000" cy="31777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임 호 빈</a:t>
            </a:r>
            <a:r>
              <a:rPr lang="en-US" altLang="ko-KR" sz="3450" b="1" u="sng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450" b="1" u="sng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어떤 사람</a:t>
            </a:r>
            <a:r>
              <a:rPr lang="en-US" altLang="ko-KR" sz="3450" b="1" u="sng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en-US" altLang="ko-KR" sz="345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배달의민족 도현"/>
              <a:ea typeface="배달의민족 도현"/>
            </a:endParaRPr>
          </a:p>
          <a:p>
            <a:pPr>
              <a:defRPr/>
            </a:pPr>
            <a:r>
              <a:rPr lang="ko-KR" altLang="en-US" sz="2800" b="1" spc="-225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94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프리덤을</a:t>
            </a:r>
            <a:r>
              <a:rPr lang="ko-KR" altLang="en-US" sz="28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94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원해 </a:t>
            </a:r>
            <a:endParaRPr lang="en-US" altLang="ko-KR" sz="28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94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살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전자공학</a:t>
            </a:r>
            <a:endParaRPr lang="ko-KR" altLang="en-US" sz="24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ISFJ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게으르게 있지 않고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해야하는 일은 무조건 함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남들 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앞에서 스포트라이트를 받는 것이 어색하여 발표나 </a:t>
            </a:r>
            <a:endParaRPr lang="en-US" altLang="ko-KR" sz="2400" b="1" spc="-225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이목이 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집중되면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어색해</a:t>
            </a:r>
            <a:r>
              <a:rPr lang="en-US" altLang="ko-KR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특화 </a:t>
            </a:r>
            <a:r>
              <a:rPr lang="en-US" altLang="ko-KR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spc="-225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lang="en-US" altLang="ko-KR" sz="2400" b="1" spc="-225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029" y="2820585"/>
            <a:ext cx="3807996" cy="28559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472" y="6286500"/>
            <a:ext cx="2343150" cy="2876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029" y="5861825"/>
            <a:ext cx="3200400" cy="42672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09900"/>
            <a:ext cx="3429595" cy="35033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9601200" y="6656597"/>
            <a:ext cx="678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b="1" spc="-225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손글씨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인식 </a:t>
            </a:r>
            <a:r>
              <a:rPr lang="ko-KR" altLang="en-US" sz="2400" b="1" spc="-225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 제작</a:t>
            </a:r>
          </a:p>
          <a:p>
            <a:pPr>
              <a:defRPr/>
            </a:pP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영어단어퀴즈 어플리케이션 제작</a:t>
            </a:r>
          </a:p>
          <a:p>
            <a:pPr>
              <a:defRPr/>
            </a:pP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반도체 </a:t>
            </a:r>
            <a:r>
              <a:rPr lang="en-US" altLang="ko-KR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</a:t>
            </a:r>
            <a:r>
              <a:rPr lang="ko-KR" altLang="en-US" sz="2400" b="1" spc="-225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공정실습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수료</a:t>
            </a:r>
          </a:p>
          <a:p>
            <a:pPr>
              <a:defRPr/>
            </a:pPr>
            <a:r>
              <a:rPr lang="en-US" altLang="ko-KR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스피커 제작</a:t>
            </a:r>
          </a:p>
          <a:p>
            <a:pPr>
              <a:defRPr/>
            </a:pPr>
            <a:r>
              <a:rPr lang="en-US" altLang="ko-KR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년간의 </a:t>
            </a:r>
            <a:r>
              <a:rPr lang="ko-KR" altLang="en-US" sz="2400" b="1" spc="-225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미국인턴쉽</a:t>
            </a:r>
            <a:endParaRPr lang="ko-KR" altLang="en-US" sz="24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2400" b="1" spc="-225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드론자율주행대회</a:t>
            </a:r>
            <a:r>
              <a:rPr lang="ko-KR" altLang="en-US" sz="2400" b="1" spc="-225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우수상</a:t>
            </a:r>
            <a:endParaRPr lang="en-US" altLang="ko-KR" sz="2400" b="1" spc="-225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741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C9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3467100"/>
            <a:ext cx="11990476" cy="2628571"/>
          </a:xfrm>
          <a:prstGeom prst="rect">
            <a:avLst/>
          </a:prstGeom>
        </p:spPr>
      </p:pic>
      <p:grpSp>
        <p:nvGrpSpPr>
          <p:cNvPr id="11" name="그룹 1001"/>
          <p:cNvGrpSpPr/>
          <p:nvPr/>
        </p:nvGrpSpPr>
        <p:grpSpPr>
          <a:xfrm flipV="1">
            <a:off x="4445412" y="5703986"/>
            <a:ext cx="9601744" cy="86884"/>
            <a:chOff x="4342857" y="5559536"/>
            <a:chExt cx="2103230" cy="79329"/>
          </a:xfrm>
        </p:grpSpPr>
        <p:pic>
          <p:nvPicPr>
            <p:cNvPr id="12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2857" y="5559536"/>
              <a:ext cx="2103230" cy="79329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531956" y="8167926"/>
            <a:ext cx="9122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</a:t>
            </a:r>
            <a:r>
              <a:rPr lang="ko-KR" altLang="en-US" sz="2500" b="1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안 잔다 팀 </a:t>
            </a:r>
            <a:endParaRPr lang="en-US" altLang="ko-KR" sz="2500" b="1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김지현 김동빈 이성헌 이주이 </a:t>
            </a:r>
            <a:r>
              <a:rPr lang="ko-KR" altLang="en-US" sz="2500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임호빈</a:t>
            </a:r>
            <a:endParaRPr lang="ko-KR" altLang="en-US" sz="25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4000500"/>
            <a:ext cx="1805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indent="-1371600" algn="just">
              <a:buAutoNum type="arabicPeriod"/>
            </a:pPr>
            <a:r>
              <a:rPr lang="ko-KR" altLang="en-US" sz="96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</a:t>
            </a:r>
            <a:r>
              <a:rPr lang="ko-KR" altLang="en-US" sz="120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95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 배경</a:t>
            </a:r>
            <a:r>
              <a:rPr lang="ko-KR" altLang="en-US" sz="9500" dirty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95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및 소개</a:t>
            </a:r>
            <a:endParaRPr lang="en-US" altLang="ko-KR" sz="9500" dirty="0" smtClean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40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9237411"/>
            <a:ext cx="16330999" cy="55418"/>
            <a:chOff x="977358" y="9073658"/>
            <a:chExt cx="16330999" cy="554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36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7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63420" y="718204"/>
            <a:ext cx="3601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기획 배경</a:t>
            </a:r>
            <a:endParaRPr lang="ko-KR" altLang="en-US" sz="2500" dirty="0"/>
          </a:p>
        </p:txBody>
      </p:sp>
      <p:grpSp>
        <p:nvGrpSpPr>
          <p:cNvPr id="53" name="그룹 1009"/>
          <p:cNvGrpSpPr/>
          <p:nvPr/>
        </p:nvGrpSpPr>
        <p:grpSpPr>
          <a:xfrm>
            <a:off x="6789471" y="2450698"/>
            <a:ext cx="6703271" cy="1278656"/>
            <a:chOff x="3405967" y="3089269"/>
            <a:chExt cx="4289271" cy="855456"/>
          </a:xfrm>
        </p:grpSpPr>
        <p:pic>
          <p:nvPicPr>
            <p:cNvPr id="54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5967" y="3089269"/>
              <a:ext cx="4289271" cy="855456"/>
            </a:xfrm>
            <a:prstGeom prst="rect">
              <a:avLst/>
            </a:prstGeom>
          </p:spPr>
        </p:pic>
      </p:grpSp>
      <p:grpSp>
        <p:nvGrpSpPr>
          <p:cNvPr id="55" name="그룹 1011"/>
          <p:cNvGrpSpPr/>
          <p:nvPr/>
        </p:nvGrpSpPr>
        <p:grpSpPr>
          <a:xfrm>
            <a:off x="4800600" y="4490545"/>
            <a:ext cx="6703271" cy="1278656"/>
            <a:chOff x="2133333" y="4453983"/>
            <a:chExt cx="4289271" cy="855456"/>
          </a:xfrm>
        </p:grpSpPr>
        <p:pic>
          <p:nvPicPr>
            <p:cNvPr id="56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333" y="4453983"/>
              <a:ext cx="4289271" cy="855456"/>
            </a:xfrm>
            <a:prstGeom prst="rect">
              <a:avLst/>
            </a:prstGeom>
          </p:spPr>
        </p:pic>
      </p:grpSp>
      <p:grpSp>
        <p:nvGrpSpPr>
          <p:cNvPr id="57" name="그룹 1012"/>
          <p:cNvGrpSpPr/>
          <p:nvPr/>
        </p:nvGrpSpPr>
        <p:grpSpPr>
          <a:xfrm>
            <a:off x="4800600" y="6369148"/>
            <a:ext cx="8632607" cy="116612"/>
            <a:chOff x="2133333" y="5710820"/>
            <a:chExt cx="5523810" cy="78017"/>
          </a:xfrm>
        </p:grpSpPr>
        <p:pic>
          <p:nvPicPr>
            <p:cNvPr id="58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3333" y="5710820"/>
              <a:ext cx="5523810" cy="78017"/>
            </a:xfrm>
            <a:prstGeom prst="rect">
              <a:avLst/>
            </a:prstGeom>
          </p:spPr>
        </p:pic>
      </p:grpSp>
      <p:grpSp>
        <p:nvGrpSpPr>
          <p:cNvPr id="69" name="그룹 1014"/>
          <p:cNvGrpSpPr/>
          <p:nvPr/>
        </p:nvGrpSpPr>
        <p:grpSpPr>
          <a:xfrm>
            <a:off x="6914423" y="7100767"/>
            <a:ext cx="6703271" cy="1278656"/>
            <a:chOff x="3405967" y="6935470"/>
            <a:chExt cx="4289271" cy="855456"/>
          </a:xfrm>
        </p:grpSpPr>
        <p:pic>
          <p:nvPicPr>
            <p:cNvPr id="72" name="Object 4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5967" y="6935470"/>
              <a:ext cx="4289271" cy="855456"/>
            </a:xfrm>
            <a:prstGeom prst="rect">
              <a:avLst/>
            </a:prstGeom>
          </p:spPr>
        </p:pic>
      </p:grpSp>
      <p:grpSp>
        <p:nvGrpSpPr>
          <p:cNvPr id="73" name="그룹 1010"/>
          <p:cNvGrpSpPr/>
          <p:nvPr/>
        </p:nvGrpSpPr>
        <p:grpSpPr>
          <a:xfrm>
            <a:off x="4933869" y="2400300"/>
            <a:ext cx="1601427" cy="1312844"/>
            <a:chOff x="6632425" y="4659681"/>
            <a:chExt cx="1024717" cy="878329"/>
          </a:xfrm>
        </p:grpSpPr>
        <p:pic>
          <p:nvPicPr>
            <p:cNvPr id="74" name="Object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25" y="4659681"/>
              <a:ext cx="1024717" cy="878329"/>
            </a:xfrm>
            <a:prstGeom prst="rect">
              <a:avLst/>
            </a:prstGeom>
          </p:spPr>
        </p:pic>
      </p:grpSp>
      <p:grpSp>
        <p:nvGrpSpPr>
          <p:cNvPr id="75" name="그룹 1010"/>
          <p:cNvGrpSpPr/>
          <p:nvPr/>
        </p:nvGrpSpPr>
        <p:grpSpPr>
          <a:xfrm>
            <a:off x="11805866" y="4428083"/>
            <a:ext cx="1601427" cy="1312844"/>
            <a:chOff x="6632425" y="4659681"/>
            <a:chExt cx="1024717" cy="878329"/>
          </a:xfrm>
        </p:grpSpPr>
        <p:pic>
          <p:nvPicPr>
            <p:cNvPr id="76" name="Object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25" y="4659681"/>
              <a:ext cx="1024717" cy="878329"/>
            </a:xfrm>
            <a:prstGeom prst="rect">
              <a:avLst/>
            </a:prstGeom>
          </p:spPr>
        </p:pic>
      </p:grpSp>
      <p:grpSp>
        <p:nvGrpSpPr>
          <p:cNvPr id="77" name="그룹 1010"/>
          <p:cNvGrpSpPr/>
          <p:nvPr/>
        </p:nvGrpSpPr>
        <p:grpSpPr>
          <a:xfrm>
            <a:off x="5058820" y="7037730"/>
            <a:ext cx="1601427" cy="1312844"/>
            <a:chOff x="6632425" y="4659681"/>
            <a:chExt cx="1024717" cy="878329"/>
          </a:xfrm>
        </p:grpSpPr>
        <p:pic>
          <p:nvPicPr>
            <p:cNvPr id="78" name="Object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425" y="4659681"/>
              <a:ext cx="1024717" cy="878329"/>
            </a:xfrm>
            <a:prstGeom prst="rect">
              <a:avLst/>
            </a:prstGeom>
          </p:spPr>
        </p:pic>
      </p:grpSp>
      <p:sp>
        <p:nvSpPr>
          <p:cNvPr id="79" name="TextBox 78"/>
          <p:cNvSpPr txBox="1"/>
          <p:nvPr/>
        </p:nvSpPr>
        <p:spPr>
          <a:xfrm>
            <a:off x="7543800" y="2808599"/>
            <a:ext cx="4796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우리 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언제 만날까</a:t>
            </a:r>
            <a:r>
              <a:rPr lang="en-US" altLang="ko-KR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74990" y="4843568"/>
            <a:ext cx="6079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어디서 볼까 </a:t>
            </a:r>
            <a:r>
              <a:rPr lang="en-US" altLang="ko-KR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맛집 </a:t>
            </a:r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찾아볼까 </a:t>
            </a:r>
            <a:r>
              <a:rPr lang="en-US" altLang="ko-KR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43800" y="7263041"/>
            <a:ext cx="6619763" cy="95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한꺼번에 처리할 수 있는 서비스가 없을까 </a:t>
            </a:r>
            <a:r>
              <a:rPr lang="en-US" altLang="ko-KR" sz="28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327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9237411"/>
            <a:ext cx="16330999" cy="55418"/>
            <a:chOff x="977358" y="9073658"/>
            <a:chExt cx="16330999" cy="554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36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7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63420" y="718204"/>
            <a:ext cx="3601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기획 배경</a:t>
            </a:r>
            <a:endParaRPr lang="ko-KR" altLang="en-US" sz="2500" dirty="0"/>
          </a:p>
        </p:txBody>
      </p:sp>
      <p:grpSp>
        <p:nvGrpSpPr>
          <p:cNvPr id="3" name="그룹 2"/>
          <p:cNvGrpSpPr/>
          <p:nvPr/>
        </p:nvGrpSpPr>
        <p:grpSpPr>
          <a:xfrm>
            <a:off x="3657600" y="3238500"/>
            <a:ext cx="11049000" cy="3962400"/>
            <a:chOff x="5201252" y="3796241"/>
            <a:chExt cx="7489790" cy="2612586"/>
          </a:xfrm>
        </p:grpSpPr>
        <p:sp>
          <p:nvSpPr>
            <p:cNvPr id="40" name="타원 39"/>
            <p:cNvSpPr/>
            <p:nvPr/>
          </p:nvSpPr>
          <p:spPr>
            <a:xfrm>
              <a:off x="9906000" y="3796241"/>
              <a:ext cx="2785042" cy="2607856"/>
            </a:xfrm>
            <a:prstGeom prst="ellipse">
              <a:avLst/>
            </a:prstGeom>
            <a:solidFill>
              <a:srgbClr val="1C94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803628" y="4549872"/>
              <a:ext cx="1474779" cy="1075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장소</a:t>
              </a:r>
              <a:endParaRPr lang="en-US" altLang="ko-KR" sz="5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ko-KR" altLang="en-US" sz="50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선정</a:t>
              </a:r>
              <a:endParaRPr lang="ko-KR" altLang="en-US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480086" y="3814755"/>
              <a:ext cx="2678325" cy="2594072"/>
            </a:xfrm>
            <a:prstGeom prst="ellipse">
              <a:avLst/>
            </a:prstGeom>
            <a:solidFill>
              <a:srgbClr val="1C94F8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5201252" y="3814755"/>
              <a:ext cx="2653139" cy="2589342"/>
            </a:xfrm>
            <a:prstGeom prst="ellipse">
              <a:avLst/>
            </a:prstGeom>
            <a:solidFill>
              <a:srgbClr val="1C94F8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05307" y="4549872"/>
              <a:ext cx="1474779" cy="1075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일정</a:t>
              </a:r>
              <a:endParaRPr lang="en-US" altLang="ko-KR" sz="5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ko-KR" altLang="en-US" sz="50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조율</a:t>
              </a:r>
              <a:endParaRPr lang="en-US" altLang="ko-KR" sz="5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352129" y="4549872"/>
              <a:ext cx="1474779" cy="1075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모임</a:t>
              </a:r>
              <a:endParaRPr lang="en-US" altLang="ko-KR" sz="5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r>
                <a:rPr lang="ko-KR" altLang="en-US" sz="5000" dirty="0" smtClean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관리</a:t>
              </a:r>
              <a:endParaRPr lang="ko-KR" altLang="en-US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9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5015">
            <a:off x="8984546" y="3233614"/>
            <a:ext cx="3841200" cy="2747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5298">
            <a:off x="6073215" y="2737074"/>
            <a:ext cx="3437983" cy="14304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4394">
            <a:off x="6986640" y="4638617"/>
            <a:ext cx="1173397" cy="127800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77358" y="9201244"/>
            <a:ext cx="1000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레쓰밋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: ＂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우리 만나자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“ +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대중적인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캔커피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레쓰비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＇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의 조합을 이룬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프로젝트명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24200" y="7027170"/>
            <a:ext cx="12862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</a:t>
            </a:r>
            <a:r>
              <a:rPr lang="ko-KR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사람들이 모여 약속을 정할 때 </a:t>
            </a:r>
            <a:r>
              <a:rPr lang="ko-KR" altLang="ko-KR" sz="3200" dirty="0" smtClean="0">
                <a:solidFill>
                  <a:srgbClr val="1C94F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시간과 장소를 합리적으로 정할 수 있도록 추천해주는 모임 관리 모바일 웹</a:t>
            </a:r>
            <a:r>
              <a:rPr lang="en-US" altLang="ko-KR" sz="3200" b="1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＂</a:t>
            </a:r>
            <a:endParaRPr lang="ko-KR" altLang="en-US" sz="3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304800" y="700004"/>
            <a:ext cx="36015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</a:t>
            </a:r>
            <a:r>
              <a:rPr lang="ko-KR" altLang="en-US" sz="25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소개</a:t>
            </a:r>
            <a:endParaRPr lang="ko-KR" alt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28600" y="3695700"/>
            <a:ext cx="18211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en-US" altLang="ko-KR" sz="110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r>
              <a:rPr lang="ko-KR" altLang="en-US" sz="110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88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</a:t>
            </a:r>
            <a:r>
              <a:rPr lang="ko-KR" altLang="en-US" sz="8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서비스 흐름</a:t>
            </a:r>
            <a:endParaRPr lang="en-US" altLang="ko-KR" sz="8800" dirty="0" smtClean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8800" dirty="0" smtClea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및</a:t>
            </a:r>
            <a:r>
              <a:rPr lang="ko-KR" altLang="en-US" sz="8800" dirty="0" smtClean="0">
                <a:solidFill>
                  <a:srgbClr val="FFFF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주요 기능 소개 </a:t>
            </a:r>
            <a:endParaRPr lang="ko-KR" altLang="en-US" sz="8800" dirty="0">
              <a:solidFill>
                <a:srgbClr val="FFFF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1143000" y="737704"/>
            <a:ext cx="374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서비스 흐름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69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70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834498" y="4393203"/>
            <a:ext cx="2965254" cy="2965254"/>
            <a:chOff x="1834498" y="4393203"/>
            <a:chExt cx="2965254" cy="2965254"/>
          </a:xfrm>
        </p:grpSpPr>
        <p:sp>
          <p:nvSpPr>
            <p:cNvPr id="43" name="Google Shape;182;p18"/>
            <p:cNvSpPr/>
            <p:nvPr/>
          </p:nvSpPr>
          <p:spPr>
            <a:xfrm>
              <a:off x="2068530" y="4616615"/>
              <a:ext cx="2508797" cy="25087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sy="102000" algn="ctr" rotWithShape="0">
                <a:srgbClr val="000000">
                  <a:alpha val="15294"/>
                </a:srgbClr>
              </a:outerShdw>
            </a:effectLst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183;p18"/>
            <p:cNvSpPr/>
            <p:nvPr/>
          </p:nvSpPr>
          <p:spPr>
            <a:xfrm>
              <a:off x="2151448" y="4699534"/>
              <a:ext cx="2342963" cy="2342963"/>
            </a:xfrm>
            <a:prstGeom prst="teardrop">
              <a:avLst>
                <a:gd name="adj" fmla="val 100000"/>
              </a:avLst>
            </a:prstGeom>
            <a:solidFill>
              <a:srgbClr val="1C94F8"/>
            </a:solidFill>
            <a:ln>
              <a:noFill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" name="Google Shape;184;p18"/>
            <p:cNvSpPr/>
            <p:nvPr/>
          </p:nvSpPr>
          <p:spPr>
            <a:xfrm>
              <a:off x="2364865" y="4912949"/>
              <a:ext cx="1901476" cy="191612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1C94F8"/>
                  </a:solidFill>
                  <a:latin typeface="Malgun Gothic"/>
                  <a:ea typeface="Malgun Gothic"/>
                  <a:cs typeface="Calibri"/>
                  <a:sym typeface="Malgun Gothic"/>
                </a:rPr>
                <a:t>약속 방 생성</a:t>
              </a:r>
              <a:endParaRPr sz="2700" dirty="0">
                <a:solidFill>
                  <a:srgbClr val="1C94F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 dirty="0">
                  <a:solidFill>
                    <a:srgbClr val="1C94F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</a:t>
              </a:r>
              <a:endParaRPr sz="3600" b="1" dirty="0">
                <a:solidFill>
                  <a:srgbClr val="1C94F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185;p18"/>
            <p:cNvSpPr/>
            <p:nvPr/>
          </p:nvSpPr>
          <p:spPr>
            <a:xfrm>
              <a:off x="1834498" y="4393203"/>
              <a:ext cx="2965254" cy="2965254"/>
            </a:xfrm>
            <a:prstGeom prst="arc">
              <a:avLst>
                <a:gd name="adj1" fmla="val 20104140"/>
                <a:gd name="adj2" fmla="val 17782556"/>
              </a:avLst>
            </a:prstGeom>
            <a:noFill/>
            <a:ln w="12700" cap="flat" cmpd="sng">
              <a:solidFill>
                <a:srgbClr val="1C94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4" name="Google Shape;186;p18"/>
            <p:cNvCxnSpPr/>
            <p:nvPr/>
          </p:nvCxnSpPr>
          <p:spPr>
            <a:xfrm rot="10800000" flipH="1">
              <a:off x="4069587" y="4830035"/>
              <a:ext cx="298286" cy="252483"/>
            </a:xfrm>
            <a:prstGeom prst="straightConnector1">
              <a:avLst/>
            </a:prstGeom>
            <a:noFill/>
            <a:ln w="22225" cap="sq" cmpd="sng">
              <a:solidFill>
                <a:schemeClr val="lt1"/>
              </a:solidFill>
              <a:prstDash val="solid"/>
              <a:bevel/>
              <a:headEnd type="none" w="sm" len="sm"/>
              <a:tailEnd type="stealth" w="med" len="med"/>
            </a:ln>
          </p:spPr>
        </p:cxnSp>
      </p:grpSp>
      <p:grpSp>
        <p:nvGrpSpPr>
          <p:cNvPr id="3" name="그룹 2"/>
          <p:cNvGrpSpPr/>
          <p:nvPr/>
        </p:nvGrpSpPr>
        <p:grpSpPr>
          <a:xfrm>
            <a:off x="5668763" y="2956896"/>
            <a:ext cx="2965254" cy="2965254"/>
            <a:chOff x="5668763" y="2956896"/>
            <a:chExt cx="2965254" cy="2965254"/>
          </a:xfrm>
        </p:grpSpPr>
        <p:sp>
          <p:nvSpPr>
            <p:cNvPr id="34" name="Google Shape;178;p18"/>
            <p:cNvSpPr/>
            <p:nvPr/>
          </p:nvSpPr>
          <p:spPr>
            <a:xfrm rot="5400000">
              <a:off x="5901809" y="3190928"/>
              <a:ext cx="2508797" cy="25087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sy="102000" algn="ctr" rotWithShape="0">
                <a:srgbClr val="000000">
                  <a:alpha val="15294"/>
                </a:srgbClr>
              </a:outerShdw>
            </a:effectLst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79;p18"/>
            <p:cNvSpPr/>
            <p:nvPr/>
          </p:nvSpPr>
          <p:spPr>
            <a:xfrm rot="5400000">
              <a:off x="5984725" y="3273846"/>
              <a:ext cx="2342962" cy="2342962"/>
            </a:xfrm>
            <a:prstGeom prst="teardrop">
              <a:avLst>
                <a:gd name="adj" fmla="val 100000"/>
              </a:avLst>
            </a:prstGeom>
            <a:solidFill>
              <a:srgbClr val="1C94F8"/>
            </a:solidFill>
            <a:ln>
              <a:noFill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" name="Google Shape;180;p18"/>
            <p:cNvSpPr/>
            <p:nvPr/>
          </p:nvSpPr>
          <p:spPr>
            <a:xfrm rot="5400000">
              <a:off x="5668763" y="2956896"/>
              <a:ext cx="2965254" cy="2965254"/>
            </a:xfrm>
            <a:prstGeom prst="arc">
              <a:avLst>
                <a:gd name="adj1" fmla="val 20104140"/>
                <a:gd name="adj2" fmla="val 17782556"/>
              </a:avLst>
            </a:prstGeom>
            <a:noFill/>
            <a:ln w="12700" cap="flat" cmpd="sng">
              <a:solidFill>
                <a:srgbClr val="1C94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2" name="Google Shape;181;p18"/>
            <p:cNvCxnSpPr/>
            <p:nvPr/>
          </p:nvCxnSpPr>
          <p:spPr>
            <a:xfrm rot="-5400000" flipH="1">
              <a:off x="7921801" y="5214887"/>
              <a:ext cx="298286" cy="252483"/>
            </a:xfrm>
            <a:prstGeom prst="straightConnector1">
              <a:avLst/>
            </a:prstGeom>
            <a:noFill/>
            <a:ln w="22225" cap="sq" cmpd="sng">
              <a:solidFill>
                <a:schemeClr val="lt1"/>
              </a:solidFill>
              <a:prstDash val="solid"/>
              <a:bevel/>
              <a:headEnd type="none" w="sm" len="sm"/>
              <a:tailEnd type="stealth" w="med" len="med"/>
            </a:ln>
          </p:spPr>
        </p:cxnSp>
        <p:sp>
          <p:nvSpPr>
            <p:cNvPr id="75" name="Google Shape;187;p18"/>
            <p:cNvSpPr/>
            <p:nvPr/>
          </p:nvSpPr>
          <p:spPr>
            <a:xfrm>
              <a:off x="6248400" y="3543300"/>
              <a:ext cx="1916129" cy="191612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1C94F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 및 장소 조율</a:t>
              </a:r>
              <a:endParaRPr sz="2700" dirty="0">
                <a:solidFill>
                  <a:srgbClr val="1C94F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 dirty="0">
                  <a:solidFill>
                    <a:srgbClr val="1C94F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02</a:t>
              </a:r>
              <a:endParaRPr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503030" y="4393202"/>
            <a:ext cx="2965254" cy="2965254"/>
            <a:chOff x="9503030" y="4393202"/>
            <a:chExt cx="2965254" cy="2965254"/>
          </a:xfrm>
        </p:grpSpPr>
        <p:sp>
          <p:nvSpPr>
            <p:cNvPr id="76" name="Google Shape;188;p18"/>
            <p:cNvSpPr/>
            <p:nvPr/>
          </p:nvSpPr>
          <p:spPr>
            <a:xfrm>
              <a:off x="9737062" y="4616613"/>
              <a:ext cx="2508797" cy="25087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92100" sx="102000" sy="102000" algn="ctr" rotWithShape="0">
                <a:srgbClr val="000000">
                  <a:alpha val="15294"/>
                </a:srgbClr>
              </a:outerShdw>
            </a:effectLst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189;p18"/>
            <p:cNvSpPr/>
            <p:nvPr/>
          </p:nvSpPr>
          <p:spPr>
            <a:xfrm>
              <a:off x="9819980" y="4699532"/>
              <a:ext cx="2342962" cy="2342962"/>
            </a:xfrm>
            <a:prstGeom prst="teardrop">
              <a:avLst>
                <a:gd name="adj" fmla="val 100000"/>
              </a:avLst>
            </a:prstGeom>
            <a:solidFill>
              <a:srgbClr val="1C94F8"/>
            </a:solidFill>
            <a:ln>
              <a:noFill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" name="Google Shape;190;p18"/>
            <p:cNvSpPr/>
            <p:nvPr/>
          </p:nvSpPr>
          <p:spPr>
            <a:xfrm>
              <a:off x="9503030" y="4393202"/>
              <a:ext cx="2965254" cy="2965254"/>
            </a:xfrm>
            <a:prstGeom prst="arc">
              <a:avLst>
                <a:gd name="adj1" fmla="val 20104140"/>
                <a:gd name="adj2" fmla="val 17782556"/>
              </a:avLst>
            </a:prstGeom>
            <a:noFill/>
            <a:ln w="12700" cap="flat" cmpd="sng">
              <a:solidFill>
                <a:srgbClr val="1C94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79" name="Google Shape;191;p18"/>
            <p:cNvCxnSpPr/>
            <p:nvPr/>
          </p:nvCxnSpPr>
          <p:spPr>
            <a:xfrm rot="10800000" flipH="1">
              <a:off x="11738120" y="4830034"/>
              <a:ext cx="298286" cy="252483"/>
            </a:xfrm>
            <a:prstGeom prst="straightConnector1">
              <a:avLst/>
            </a:prstGeom>
            <a:noFill/>
            <a:ln w="22225" cap="sq" cmpd="sng">
              <a:solidFill>
                <a:schemeClr val="lt1"/>
              </a:solidFill>
              <a:prstDash val="solid"/>
              <a:bevel/>
              <a:headEnd type="none" w="sm" len="sm"/>
              <a:tailEnd type="stealth" w="med" len="med"/>
            </a:ln>
          </p:spPr>
        </p:cxnSp>
        <p:sp>
          <p:nvSpPr>
            <p:cNvPr id="80" name="Google Shape;192;p18"/>
            <p:cNvSpPr/>
            <p:nvPr/>
          </p:nvSpPr>
          <p:spPr>
            <a:xfrm>
              <a:off x="10033398" y="4912948"/>
              <a:ext cx="1916129" cy="191612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50" dirty="0">
                  <a:solidFill>
                    <a:srgbClr val="1C94F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장소 추천</a:t>
              </a:r>
              <a:endParaRPr sz="1650" dirty="0">
                <a:solidFill>
                  <a:srgbClr val="1C94F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 dirty="0">
                  <a:solidFill>
                    <a:srgbClr val="1C94F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</a:t>
              </a:r>
              <a:endParaRPr sz="3600" b="1" dirty="0">
                <a:solidFill>
                  <a:srgbClr val="1C94F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337298" y="2956896"/>
            <a:ext cx="2965254" cy="2965254"/>
            <a:chOff x="13337298" y="2956896"/>
            <a:chExt cx="2965254" cy="2965254"/>
          </a:xfrm>
        </p:grpSpPr>
        <p:sp>
          <p:nvSpPr>
            <p:cNvPr id="83" name="Google Shape;195;p18"/>
            <p:cNvSpPr/>
            <p:nvPr/>
          </p:nvSpPr>
          <p:spPr>
            <a:xfrm rot="5400000">
              <a:off x="13337298" y="2956896"/>
              <a:ext cx="2965254" cy="2965254"/>
            </a:xfrm>
            <a:prstGeom prst="arc">
              <a:avLst>
                <a:gd name="adj1" fmla="val 20104140"/>
                <a:gd name="adj2" fmla="val 17782556"/>
              </a:avLst>
            </a:prstGeom>
            <a:noFill/>
            <a:ln w="12700" cap="flat" cmpd="sng">
              <a:solidFill>
                <a:srgbClr val="1C94F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25" tIns="68550" rIns="137125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ED7D3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3570344" y="3190928"/>
              <a:ext cx="2508797" cy="2508797"/>
              <a:chOff x="13570344" y="3190928"/>
              <a:chExt cx="2508797" cy="2508797"/>
            </a:xfrm>
          </p:grpSpPr>
          <p:sp>
            <p:nvSpPr>
              <p:cNvPr id="81" name="Google Shape;193;p18"/>
              <p:cNvSpPr/>
              <p:nvPr/>
            </p:nvSpPr>
            <p:spPr>
              <a:xfrm rot="5400000">
                <a:off x="13570344" y="3190928"/>
                <a:ext cx="2508797" cy="250879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92100" sx="102000" sy="102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137125" tIns="68550" rIns="137125" bIns="685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" name="Google Shape;194;p18"/>
              <p:cNvSpPr/>
              <p:nvPr/>
            </p:nvSpPr>
            <p:spPr>
              <a:xfrm rot="5400000">
                <a:off x="13653258" y="3273846"/>
                <a:ext cx="2342962" cy="2342962"/>
              </a:xfrm>
              <a:prstGeom prst="teardrop">
                <a:avLst>
                  <a:gd name="adj" fmla="val 100000"/>
                </a:avLst>
              </a:prstGeom>
              <a:solidFill>
                <a:srgbClr val="1C94F8"/>
              </a:solidFill>
              <a:ln>
                <a:noFill/>
              </a:ln>
            </p:spPr>
            <p:txBody>
              <a:bodyPr spcFirstLastPara="1" wrap="square" lIns="137125" tIns="68550" rIns="137125" bIns="685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84" name="Google Shape;196;p18"/>
              <p:cNvCxnSpPr/>
              <p:nvPr/>
            </p:nvCxnSpPr>
            <p:spPr>
              <a:xfrm rot="-5400000" flipH="1">
                <a:off x="15590334" y="5214887"/>
                <a:ext cx="298286" cy="252483"/>
              </a:xfrm>
              <a:prstGeom prst="straightConnector1">
                <a:avLst/>
              </a:prstGeom>
              <a:noFill/>
              <a:ln w="22225" cap="sq" cmpd="sng">
                <a:solidFill>
                  <a:schemeClr val="lt1"/>
                </a:solidFill>
                <a:prstDash val="solid"/>
                <a:bevel/>
                <a:headEnd type="none" w="sm" len="sm"/>
                <a:tailEnd type="stealth" w="med" len="med"/>
              </a:ln>
            </p:spPr>
          </p:cxnSp>
          <p:sp>
            <p:nvSpPr>
              <p:cNvPr id="85" name="Google Shape;197;p18"/>
              <p:cNvSpPr/>
              <p:nvPr/>
            </p:nvSpPr>
            <p:spPr>
              <a:xfrm>
                <a:off x="13867666" y="3476642"/>
                <a:ext cx="1916129" cy="191612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37125" tIns="68550" rIns="137125" bIns="6855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>
                    <a:solidFill>
                      <a:srgbClr val="1C94F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약속</a:t>
                </a:r>
                <a:r>
                  <a:rPr lang="ko-KR" altLang="en-US" dirty="0">
                    <a:solidFill>
                      <a:srgbClr val="1C94F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후 추억 공유</a:t>
                </a:r>
                <a:endParaRPr sz="2700" dirty="0">
                  <a:solidFill>
                    <a:srgbClr val="1C94F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b="1" dirty="0">
                    <a:solidFill>
                      <a:srgbClr val="1C94F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04</a:t>
                </a:r>
                <a:endParaRPr sz="3600" b="1" dirty="0">
                  <a:solidFill>
                    <a:srgbClr val="1C94F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86" name="Google Shape;198;p18"/>
          <p:cNvSpPr/>
          <p:nvPr/>
        </p:nvSpPr>
        <p:spPr>
          <a:xfrm>
            <a:off x="1143000" y="2476500"/>
            <a:ext cx="3974280" cy="107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400" b="1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시작 및 약속</a:t>
            </a:r>
            <a:r>
              <a:rPr lang="en-US" altLang="ko-KR" sz="2400" b="1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sz="2400" b="1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방 생성</a:t>
            </a:r>
            <a:endParaRPr sz="28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사람들 간 “만나자” 등 약속 얘기가 나오면, 사용자는 해당 서비스를 사용하여 약속</a:t>
            </a:r>
            <a:r>
              <a:rPr lang="en-US" altLang="ko-KR" sz="14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sz="140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방을 생성하고, 해당 약속의 유형 등을 설정합니다</a:t>
            </a:r>
            <a:endParaRPr sz="28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87" name="Google Shape;199;p18"/>
          <p:cNvSpPr/>
          <p:nvPr/>
        </p:nvSpPr>
        <p:spPr>
          <a:xfrm>
            <a:off x="5168577" y="6363179"/>
            <a:ext cx="3974280" cy="12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멤버들 간 일정 및 장소 조율</a:t>
            </a:r>
            <a:endParaRPr sz="27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다수의 사람들이 만나는 모임의 경우, 일정 조율이 쉽지않기에 일정 기간 내 멤버들 간 가능한 날짜를 직관적으로 보여줌으로써 일정 조율에 있어 효율적입니다</a:t>
            </a:r>
            <a:r>
              <a:rPr lang="ko-KR" sz="1350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. </a:t>
            </a:r>
            <a:endParaRPr sz="27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8" name="Google Shape;200;p18"/>
          <p:cNvSpPr/>
          <p:nvPr/>
        </p:nvSpPr>
        <p:spPr>
          <a:xfrm>
            <a:off x="13337297" y="6288513"/>
            <a:ext cx="3974280" cy="12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Malgun Gothic"/>
                <a:sym typeface="Malgun Gothic"/>
              </a:rPr>
              <a:t>약속이 끝난 후 추억 공유</a:t>
            </a:r>
            <a:endParaRPr sz="27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5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해당 약속을 잘 끝냈다면, 그들만의 그리고 그날만의 추억을 공유할 수 있도록 사진과 어디를 방문하였는지 기록을 남길 수 있습니다.</a:t>
            </a:r>
            <a:endParaRPr sz="27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90" name="Google Shape;202;p18"/>
          <p:cNvSpPr/>
          <p:nvPr/>
        </p:nvSpPr>
        <p:spPr>
          <a:xfrm rot="21168146">
            <a:off x="3749622" y="4227561"/>
            <a:ext cx="2370222" cy="1787179"/>
          </a:xfrm>
          <a:prstGeom prst="arc">
            <a:avLst>
              <a:gd name="adj1" fmla="val 13312935"/>
              <a:gd name="adj2" fmla="val 19296203"/>
            </a:avLst>
          </a:prstGeom>
          <a:noFill/>
          <a:ln w="9525" cap="flat" cmpd="sng">
            <a:solidFill>
              <a:srgbClr val="1C94F8"/>
            </a:solidFill>
            <a:prstDash val="solid"/>
            <a:miter lim="800000"/>
            <a:headEnd type="none" w="sm" len="sm"/>
            <a:tailEnd type="stealth" w="med" len="med"/>
          </a:ln>
        </p:spPr>
        <p:txBody>
          <a:bodyPr spcFirstLastPara="1" wrap="square" lIns="137125" tIns="68550" rIns="137125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" name="Google Shape;20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358" y="9073658"/>
            <a:ext cx="16331000" cy="5541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199;p18"/>
          <p:cNvSpPr/>
          <p:nvPr/>
        </p:nvSpPr>
        <p:spPr>
          <a:xfrm>
            <a:off x="8915400" y="2677865"/>
            <a:ext cx="3974280" cy="12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 dirty="0">
                <a:solidFill>
                  <a:srgbClr val="3F3F3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Calibri"/>
                <a:sym typeface="Malgun Gothic"/>
              </a:rPr>
              <a:t>장소 추천</a:t>
            </a:r>
            <a:endParaRPr sz="27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Calibri"/>
              <a:sym typeface="Calibri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135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약속 구성원들의 각 개인별 장소와 취향 등을 고려해 추천 장소 리스트까지 제공해줍니다</a:t>
            </a:r>
            <a:r>
              <a:rPr lang="en-US" altLang="ko-KR" sz="1350" dirty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. </a:t>
            </a:r>
            <a:endParaRPr lang="ko-KR" altLang="en-US" sz="27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/>
              <a:sym typeface="Calibri"/>
            </a:endParaRPr>
          </a:p>
        </p:txBody>
      </p:sp>
      <p:sp>
        <p:nvSpPr>
          <p:cNvPr id="96" name="Google Shape;202;p18"/>
          <p:cNvSpPr/>
          <p:nvPr/>
        </p:nvSpPr>
        <p:spPr>
          <a:xfrm rot="12089838" flipH="1">
            <a:off x="7749622" y="4599925"/>
            <a:ext cx="2370222" cy="1787179"/>
          </a:xfrm>
          <a:prstGeom prst="arc">
            <a:avLst>
              <a:gd name="adj1" fmla="val 13312935"/>
              <a:gd name="adj2" fmla="val 19296203"/>
            </a:avLst>
          </a:prstGeom>
          <a:noFill/>
          <a:ln w="9525" cap="flat" cmpd="sng">
            <a:solidFill>
              <a:srgbClr val="1C94F8"/>
            </a:solidFill>
            <a:prstDash val="solid"/>
            <a:miter lim="800000"/>
            <a:headEnd type="none" w="sm" len="sm"/>
            <a:tailEnd type="stealth" w="med" len="med"/>
          </a:ln>
        </p:spPr>
        <p:txBody>
          <a:bodyPr spcFirstLastPara="1" wrap="square" lIns="137125" tIns="68550" rIns="137125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202;p18"/>
          <p:cNvSpPr/>
          <p:nvPr/>
        </p:nvSpPr>
        <p:spPr>
          <a:xfrm rot="21168146">
            <a:off x="11412567" y="4060009"/>
            <a:ext cx="2284655" cy="1881759"/>
          </a:xfrm>
          <a:prstGeom prst="arc">
            <a:avLst>
              <a:gd name="adj1" fmla="val 13312935"/>
              <a:gd name="adj2" fmla="val 19296203"/>
            </a:avLst>
          </a:prstGeom>
          <a:noFill/>
          <a:ln w="9525" cap="flat" cmpd="sng">
            <a:solidFill>
              <a:srgbClr val="1C94F8"/>
            </a:solidFill>
            <a:prstDash val="solid"/>
            <a:miter lim="800000"/>
            <a:headEnd type="none" w="sm" len="sm"/>
            <a:tailEnd type="stealth" w="med" len="med"/>
          </a:ln>
        </p:spPr>
        <p:txBody>
          <a:bodyPr spcFirstLastPara="1" wrap="square" lIns="137125" tIns="68550" rIns="137125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68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90" grpId="0" animBg="1"/>
      <p:bldP spid="95" grpId="0"/>
      <p:bldP spid="96" grpId="0" animBg="1"/>
      <p:bldP spid="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1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9" name="Object 4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42" name="그룹 101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3" name="Object 4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43000" y="737704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서비스 주요 기능 소개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15800" y="4094138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 조율 </a:t>
            </a:r>
            <a:endParaRPr lang="ko-KR" altLang="en-US" sz="4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39400" y="5164328"/>
            <a:ext cx="5791200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 </a:t>
            </a:r>
            <a:r>
              <a:rPr lang="ko-KR" altLang="en-US" sz="20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Malgun Gothic"/>
              </a:rPr>
              <a:t>멤버들의 가능한 날짜를 체크하고 직관적으로 가능한 날짜를 보여주어 일정 조율에 있어서 효율적일 수 있습니다</a:t>
            </a:r>
            <a:r>
              <a:rPr lang="en-US" altLang="ko-KR" sz="2000" dirty="0" smtClean="0">
                <a:solidFill>
                  <a:srgbClr val="3F3F3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  <a:sym typeface="Malgun Gothic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185116"/>
            <a:ext cx="5486400" cy="58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2042</Words>
  <Application>Microsoft Office PowerPoint</Application>
  <PresentationFormat>사용자 지정</PresentationFormat>
  <Paragraphs>319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Arial</vt:lpstr>
      <vt:lpstr>배달의민족 도현</vt:lpstr>
      <vt:lpstr>나눔바른고딕</vt:lpstr>
      <vt:lpstr>?? ??</vt:lpstr>
      <vt:lpstr>여기어때 잘난체</vt:lpstr>
      <vt:lpstr>Arial Unicode MS</vt:lpstr>
      <vt:lpstr>굴림</vt:lpstr>
      <vt:lpstr>맑은 고딕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151</cp:revision>
  <dcterms:created xsi:type="dcterms:W3CDTF">2021-01-26T17:24:19Z</dcterms:created>
  <dcterms:modified xsi:type="dcterms:W3CDTF">2021-01-29T05:45:22Z</dcterms:modified>
</cp:coreProperties>
</file>